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</p:sldMasterIdLst>
  <p:sldIdLst>
    <p:sldId id="256" r:id="rId2"/>
    <p:sldId id="262" r:id="rId3"/>
    <p:sldId id="263" r:id="rId4"/>
    <p:sldId id="258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69" r:id="rId14"/>
    <p:sldId id="273" r:id="rId15"/>
    <p:sldId id="274" r:id="rId16"/>
    <p:sldId id="261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068CE9F-B2D0-4229-A9A0-8D3FA0921FB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994A89-DDC0-43F7-BB48-E2DA0BE52B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76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E9F-B2D0-4229-A9A0-8D3FA0921FB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4A89-DDC0-43F7-BB48-E2DA0BE5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E9F-B2D0-4229-A9A0-8D3FA0921FB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4A89-DDC0-43F7-BB48-E2DA0BE52B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727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E9F-B2D0-4229-A9A0-8D3FA0921FB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4A89-DDC0-43F7-BB48-E2DA0BE52B5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7343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E9F-B2D0-4229-A9A0-8D3FA0921FB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4A89-DDC0-43F7-BB48-E2DA0BE5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26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E9F-B2D0-4229-A9A0-8D3FA0921FB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4A89-DDC0-43F7-BB48-E2DA0BE52B5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903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E9F-B2D0-4229-A9A0-8D3FA0921FB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4A89-DDC0-43F7-BB48-E2DA0BE52B5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738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E9F-B2D0-4229-A9A0-8D3FA0921FB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4A89-DDC0-43F7-BB48-E2DA0BE52B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0077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E9F-B2D0-4229-A9A0-8D3FA0921FB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4A89-DDC0-43F7-BB48-E2DA0BE52B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12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E9F-B2D0-4229-A9A0-8D3FA0921FB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4A89-DDC0-43F7-BB48-E2DA0BE5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61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E9F-B2D0-4229-A9A0-8D3FA0921FB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4A89-DDC0-43F7-BB48-E2DA0BE52B5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145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E9F-B2D0-4229-A9A0-8D3FA0921FB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4A89-DDC0-43F7-BB48-E2DA0BE5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28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E9F-B2D0-4229-A9A0-8D3FA0921FB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4A89-DDC0-43F7-BB48-E2DA0BE52B5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61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E9F-B2D0-4229-A9A0-8D3FA0921FB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4A89-DDC0-43F7-BB48-E2DA0BE52B5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07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E9F-B2D0-4229-A9A0-8D3FA0921FB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4A89-DDC0-43F7-BB48-E2DA0BE5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7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E9F-B2D0-4229-A9A0-8D3FA0921FB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4A89-DDC0-43F7-BB48-E2DA0BE52B5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66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8CE9F-B2D0-4229-A9A0-8D3FA0921FB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94A89-DDC0-43F7-BB48-E2DA0BE5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068CE9F-B2D0-4229-A9A0-8D3FA0921FBB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994A89-DDC0-43F7-BB48-E2DA0BE52B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10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  <p:sldLayoutId id="2147483917" r:id="rId16"/>
    <p:sldLayoutId id="21474839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hcolonoc.ru/" TargetMode="External"/><Relationship Id="rId2" Type="http://schemas.openxmlformats.org/officeDocument/2006/relationships/hyperlink" Target="https://www.minfin.ru/ru/document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.stvospitatel.r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Экономия копилка">
            <a:extLst>
              <a:ext uri="{FF2B5EF4-FFF2-40B4-BE49-F238E27FC236}">
                <a16:creationId xmlns:a16="http://schemas.microsoft.com/office/drawing/2014/main" id="{940B2B75-65B0-42EE-AB5C-9DE36DF30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30" b="5550"/>
          <a:stretch/>
        </p:blipFill>
        <p:spPr bwMode="auto">
          <a:xfrm>
            <a:off x="480767" y="458903"/>
            <a:ext cx="11227324" cy="59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4E024D-A82E-4736-A21E-921A0D6C8432}"/>
              </a:ext>
            </a:extLst>
          </p:cNvPr>
          <p:cNvSpPr txBox="1"/>
          <p:nvPr/>
        </p:nvSpPr>
        <p:spPr>
          <a:xfrm>
            <a:off x="626782" y="1995336"/>
            <a:ext cx="7816825" cy="2217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Информационно - практико-ориентированный проект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детей старшего дошкольного возраста </a:t>
            </a:r>
          </a:p>
          <a:p>
            <a:pPr algn="ctr">
              <a:lnSpc>
                <a:spcPct val="115000"/>
              </a:lnSpc>
            </a:pP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«КОПЕЙКА РУБЛЬ БЕРЕЖЕТ»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(среднесрочный</a:t>
            </a:r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февраль – апрель 2024 г.)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E898D4-6593-4EC3-91BD-67A5AD39F776}"/>
              </a:ext>
            </a:extLst>
          </p:cNvPr>
          <p:cNvSpPr txBox="1"/>
          <p:nvPr/>
        </p:nvSpPr>
        <p:spPr>
          <a:xfrm>
            <a:off x="1211344" y="634582"/>
            <a:ext cx="9714322" cy="555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«Детский сад «Улыбка» п. Малиновский»</a:t>
            </a:r>
            <a:endParaRPr lang="ru-RU" sz="1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27B5BF-8D94-49DE-B794-CC19B60E406C}"/>
              </a:ext>
            </a:extLst>
          </p:cNvPr>
          <p:cNvSpPr txBox="1"/>
          <p:nvPr/>
        </p:nvSpPr>
        <p:spPr>
          <a:xfrm>
            <a:off x="165369" y="5509495"/>
            <a:ext cx="4588213" cy="6406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15000"/>
              </a:lnSpc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выполнила: </a:t>
            </a:r>
          </a:p>
          <a:p>
            <a:pPr lvl="1">
              <a:lnSpc>
                <a:spcPct val="115000"/>
              </a:lnSpc>
            </a:pPr>
            <a:r>
              <a:rPr lang="ru-RU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Чернышева Анна Валериевна, воспитатель</a:t>
            </a:r>
            <a:endParaRPr lang="ru-RU" sz="1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78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628DD2-4D5E-4947-8774-B2B5447C6B88}"/>
              </a:ext>
            </a:extLst>
          </p:cNvPr>
          <p:cNvSpPr txBox="1"/>
          <p:nvPr/>
        </p:nvSpPr>
        <p:spPr>
          <a:xfrm>
            <a:off x="2309567" y="563693"/>
            <a:ext cx="762628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</a:rPr>
              <a:t>I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</a:rPr>
              <a:t> этап – 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</a:rPr>
              <a:t>Организационно-подготовительный</a:t>
            </a:r>
          </a:p>
          <a:p>
            <a:pPr algn="ctr"/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</a:rPr>
              <a:t>(09.01.2024 г. – 19.02.2024 г.)</a:t>
            </a:r>
            <a:endParaRPr lang="en-US" sz="18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E837E5-CDFC-4623-81C9-8F7AFDE3D2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64" b="89901" l="1656" r="96689">
                        <a14:foregroundMark x1="36069" y1="9106" x2="41060" y2="5464"/>
                        <a14:foregroundMark x1="41060" y1="5464" x2="47453" y2="5464"/>
                        <a14:foregroundMark x1="89699" y1="43775" x2="91407" y2="44883"/>
                        <a14:foregroundMark x1="88576" y1="43046" x2="88827" y2="43209"/>
                        <a14:foregroundMark x1="95818" y1="58283" x2="96562" y2="65775"/>
                        <a14:foregroundMark x1="95703" y1="57119" x2="95803" y2="58128"/>
                        <a14:foregroundMark x1="95687" y1="56954" x2="95703" y2="57119"/>
                        <a14:foregroundMark x1="95670" y1="56788" x2="95687" y2="56954"/>
                        <a14:foregroundMark x1="95161" y1="51656" x2="95537" y2="55437"/>
                        <a14:foregroundMark x1="95145" y1="51490" x2="95161" y2="51656"/>
                        <a14:foregroundMark x1="95113" y1="51163" x2="95145" y2="51490"/>
                        <a14:foregroundMark x1="8940" y1="54305" x2="8940" y2="54305"/>
                        <a14:foregroundMark x1="1656" y1="67550" x2="1656" y2="67550"/>
                        <a14:foregroundMark x1="94205" y1="49338" x2="94205" y2="49338"/>
                        <a14:foregroundMark x1="94040" y1="48344" x2="94040" y2="48344"/>
                        <a14:foregroundMark x1="92881" y1="47185" x2="95033" y2="50662"/>
                        <a14:backgroundMark x1="48179" y1="5629" x2="48179" y2="5629"/>
                        <a14:backgroundMark x1="35099" y1="10099" x2="35099" y2="10099"/>
                        <a14:backgroundMark x1="35265" y1="9437" x2="35265" y2="9437"/>
                        <a14:backgroundMark x1="35099" y1="9934" x2="35099" y2="9934"/>
                        <a14:backgroundMark x1="35099" y1="9934" x2="35099" y2="9934"/>
                        <a14:backgroundMark x1="35099" y1="10596" x2="35099" y2="10596"/>
                        <a14:backgroundMark x1="9272" y1="54636" x2="9272" y2="54636"/>
                        <a14:backgroundMark x1="8609" y1="54636" x2="8609" y2="54636"/>
                        <a14:backgroundMark x1="8940" y1="54636" x2="8940" y2="54636"/>
                        <a14:backgroundMark x1="3974" y1="65066" x2="3974" y2="65066"/>
                        <a14:backgroundMark x1="3974" y1="64570" x2="3808" y2="64901"/>
                        <a14:backgroundMark x1="8609" y1="54470" x2="8609" y2="54470"/>
                        <a14:backgroundMark x1="8775" y1="54470" x2="8775" y2="54470"/>
                        <a14:backgroundMark x1="88245" y1="42881" x2="88245" y2="42881"/>
                        <a14:backgroundMark x1="88245" y1="43046" x2="88411" y2="43046"/>
                        <a14:backgroundMark x1="88742" y1="43377" x2="90232" y2="42715"/>
                        <a14:backgroundMark x1="89073" y1="42881" x2="89073" y2="42881"/>
                        <a14:backgroundMark x1="88742" y1="43046" x2="88742" y2="43046"/>
                        <a14:backgroundMark x1="95441" y1="50437" x2="95695" y2="50828"/>
                        <a14:backgroundMark x1="91722" y1="44702" x2="93213" y2="47001"/>
                        <a14:backgroundMark x1="95695" y1="50828" x2="95695" y2="50828"/>
                        <a14:backgroundMark x1="95364" y1="51490" x2="95364" y2="51490"/>
                        <a14:backgroundMark x1="95199" y1="51656" x2="95199" y2="51656"/>
                        <a14:backgroundMark x1="95033" y1="51159" x2="95033" y2="51159"/>
                        <a14:backgroundMark x1="95861" y1="57119" x2="95861" y2="57119"/>
                        <a14:backgroundMark x1="95861" y1="56623" x2="95861" y2="56623"/>
                        <a14:backgroundMark x1="95861" y1="56457" x2="95861" y2="56457"/>
                        <a14:backgroundMark x1="94536" y1="56788" x2="94536" y2="56788"/>
                        <a14:backgroundMark x1="95530" y1="56954" x2="95530" y2="56954"/>
                        <a14:backgroundMark x1="95364" y1="56954" x2="95199" y2="56623"/>
                        <a14:backgroundMark x1="95199" y1="56457" x2="95199" y2="56457"/>
                        <a14:backgroundMark x1="95530" y1="55960" x2="95530" y2="55960"/>
                        <a14:backgroundMark x1="95695" y1="55629" x2="96026" y2="54636"/>
                        <a14:backgroundMark x1="95861" y1="56457" x2="95695" y2="56623"/>
                        <a14:backgroundMark x1="95364" y1="56457" x2="95364" y2="56457"/>
                        <a14:backgroundMark x1="95530" y1="56623" x2="95530" y2="56788"/>
                        <a14:backgroundMark x1="96026" y1="56623" x2="96026" y2="56623"/>
                        <a14:backgroundMark x1="95364" y1="56623" x2="95364" y2="56623"/>
                        <a14:backgroundMark x1="96192" y1="56126" x2="96192" y2="56126"/>
                        <a14:backgroundMark x1="95199" y1="56291" x2="95199" y2="56291"/>
                        <a14:backgroundMark x1="95199" y1="56291" x2="96026" y2="55132"/>
                        <a14:backgroundMark x1="97517" y1="66887" x2="96358" y2="67384"/>
                        <a14:backgroundMark x1="48179" y1="4967" x2="53311" y2="11258"/>
                        <a14:backgroundMark x1="47682" y1="5298" x2="47682" y2="5298"/>
                        <a14:backgroundMark x1="47351" y1="4967" x2="47185" y2="4967"/>
                        <a14:backgroundMark x1="34768" y1="9934" x2="34768" y2="9934"/>
                        <a14:backgroundMark x1="35265" y1="9934" x2="35265" y2="9934"/>
                        <a14:backgroundMark x1="35430" y1="9106" x2="35430" y2="9272"/>
                        <a14:backgroundMark x1="35430" y1="9768" x2="35430" y2="9768"/>
                        <a14:backgroundMark x1="35430" y1="9768" x2="34934" y2="9437"/>
                        <a14:backgroundMark x1="34106" y1="10430" x2="34768" y2="10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33868" y="4360319"/>
            <a:ext cx="2758132" cy="275813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A7EB49-ABC3-43ED-9059-21B9D2A870B1}"/>
              </a:ext>
            </a:extLst>
          </p:cNvPr>
          <p:cNvSpPr txBox="1"/>
          <p:nvPr/>
        </p:nvSpPr>
        <p:spPr>
          <a:xfrm>
            <a:off x="1225485" y="1788861"/>
            <a:ext cx="9794450" cy="3815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деятельности участников проекта для определения его содержания и реализации.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Создание учебно-методической базы для успешной реализации проекта: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  <a:tab pos="1362075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справочной, методической, энциклопедической литературы;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  <a:tab pos="1362075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Информирование родителей о планировании работы с детьми по проекту;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  <a:tab pos="1362075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художественной литературы для детей по выбранной теме;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Times New Roman" panose="02020603050405020304" pitchFamily="18" charset="0"/>
              <a:buChar char="•"/>
              <a:tabLst>
                <a:tab pos="457200" algn="l"/>
                <a:tab pos="1362075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Подбор необходимого оборудования и пособий для практического обогащения проекта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1362075" algn="l"/>
              </a:tabLst>
            </a:pP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Работа с детьми перед началом проекта: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 на тему: «Что я знаю про деньги»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Цель: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выявление знаний детей о деньгах, введение в проблему.</a:t>
            </a:r>
            <a:endParaRPr lang="ru-RU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E5277891-9D88-476E-9339-D7335911710B}"/>
              </a:ext>
            </a:extLst>
          </p:cNvPr>
          <p:cNvCxnSpPr>
            <a:cxnSpLocks/>
          </p:cNvCxnSpPr>
          <p:nvPr/>
        </p:nvCxnSpPr>
        <p:spPr>
          <a:xfrm>
            <a:off x="2790334" y="1671689"/>
            <a:ext cx="679672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042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B2B375-CCB7-49AC-97FF-E365A513C594}"/>
              </a:ext>
            </a:extLst>
          </p:cNvPr>
          <p:cNvSpPr txBox="1"/>
          <p:nvPr/>
        </p:nvSpPr>
        <p:spPr>
          <a:xfrm>
            <a:off x="3399148" y="738537"/>
            <a:ext cx="539370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</a:rPr>
              <a:t>II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</a:rPr>
              <a:t> этап 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</a:rPr>
              <a:t>Основной (практический)</a:t>
            </a:r>
          </a:p>
          <a:p>
            <a:pPr algn="ctr"/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</a:rPr>
              <a:t>(22.01.2024 г. – 15.03.2024 г.)</a:t>
            </a:r>
            <a:endParaRPr lang="en-US" sz="18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A5D67C-D242-4900-BB5F-B74A67764FD7}"/>
              </a:ext>
            </a:extLst>
          </p:cNvPr>
          <p:cNvSpPr txBox="1"/>
          <p:nvPr/>
        </p:nvSpPr>
        <p:spPr>
          <a:xfrm>
            <a:off x="1291473" y="1967970"/>
            <a:ext cx="9794450" cy="3964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организация комплексной работы по реализации задач проекта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организации: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Беседы с детьми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дидактических, подвижных, сюжетно-ролевых игр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литературных произведений, просмотр мультфильмов экономического содержания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проблемных ситуаций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 на решение логических задач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Виртуальные экскурсии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Продуктивная деятельность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8475BAF-A779-4D0A-A1ED-23C425CDF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64" b="89901" l="1656" r="96689">
                        <a14:foregroundMark x1="36069" y1="9106" x2="41060" y2="5464"/>
                        <a14:foregroundMark x1="41060" y1="5464" x2="47453" y2="5464"/>
                        <a14:foregroundMark x1="89699" y1="43775" x2="91407" y2="44883"/>
                        <a14:foregroundMark x1="88576" y1="43046" x2="88827" y2="43209"/>
                        <a14:foregroundMark x1="95818" y1="58283" x2="96562" y2="65775"/>
                        <a14:foregroundMark x1="95703" y1="57119" x2="95803" y2="58128"/>
                        <a14:foregroundMark x1="95687" y1="56954" x2="95703" y2="57119"/>
                        <a14:foregroundMark x1="95670" y1="56788" x2="95687" y2="56954"/>
                        <a14:foregroundMark x1="95161" y1="51656" x2="95537" y2="55437"/>
                        <a14:foregroundMark x1="95145" y1="51490" x2="95161" y2="51656"/>
                        <a14:foregroundMark x1="95113" y1="51163" x2="95145" y2="51490"/>
                        <a14:foregroundMark x1="8940" y1="54305" x2="8940" y2="54305"/>
                        <a14:foregroundMark x1="1656" y1="67550" x2="1656" y2="67550"/>
                        <a14:foregroundMark x1="94205" y1="49338" x2="94205" y2="49338"/>
                        <a14:foregroundMark x1="94040" y1="48344" x2="94040" y2="48344"/>
                        <a14:foregroundMark x1="92881" y1="47185" x2="95033" y2="50662"/>
                        <a14:backgroundMark x1="48179" y1="5629" x2="48179" y2="5629"/>
                        <a14:backgroundMark x1="35099" y1="10099" x2="35099" y2="10099"/>
                        <a14:backgroundMark x1="35265" y1="9437" x2="35265" y2="9437"/>
                        <a14:backgroundMark x1="35099" y1="9934" x2="35099" y2="9934"/>
                        <a14:backgroundMark x1="35099" y1="9934" x2="35099" y2="9934"/>
                        <a14:backgroundMark x1="35099" y1="10596" x2="35099" y2="10596"/>
                        <a14:backgroundMark x1="9272" y1="54636" x2="9272" y2="54636"/>
                        <a14:backgroundMark x1="8609" y1="54636" x2="8609" y2="54636"/>
                        <a14:backgroundMark x1="8940" y1="54636" x2="8940" y2="54636"/>
                        <a14:backgroundMark x1="3974" y1="65066" x2="3974" y2="65066"/>
                        <a14:backgroundMark x1="3974" y1="64570" x2="3808" y2="64901"/>
                        <a14:backgroundMark x1="8609" y1="54470" x2="8609" y2="54470"/>
                        <a14:backgroundMark x1="8775" y1="54470" x2="8775" y2="54470"/>
                        <a14:backgroundMark x1="88245" y1="42881" x2="88245" y2="42881"/>
                        <a14:backgroundMark x1="88245" y1="43046" x2="88411" y2="43046"/>
                        <a14:backgroundMark x1="88742" y1="43377" x2="90232" y2="42715"/>
                        <a14:backgroundMark x1="89073" y1="42881" x2="89073" y2="42881"/>
                        <a14:backgroundMark x1="88742" y1="43046" x2="88742" y2="43046"/>
                        <a14:backgroundMark x1="95441" y1="50437" x2="95695" y2="50828"/>
                        <a14:backgroundMark x1="91722" y1="44702" x2="93213" y2="47001"/>
                        <a14:backgroundMark x1="95695" y1="50828" x2="95695" y2="50828"/>
                        <a14:backgroundMark x1="95364" y1="51490" x2="95364" y2="51490"/>
                        <a14:backgroundMark x1="95199" y1="51656" x2="95199" y2="51656"/>
                        <a14:backgroundMark x1="95033" y1="51159" x2="95033" y2="51159"/>
                        <a14:backgroundMark x1="95861" y1="57119" x2="95861" y2="57119"/>
                        <a14:backgroundMark x1="95861" y1="56623" x2="95861" y2="56623"/>
                        <a14:backgroundMark x1="95861" y1="56457" x2="95861" y2="56457"/>
                        <a14:backgroundMark x1="94536" y1="56788" x2="94536" y2="56788"/>
                        <a14:backgroundMark x1="95530" y1="56954" x2="95530" y2="56954"/>
                        <a14:backgroundMark x1="95364" y1="56954" x2="95199" y2="56623"/>
                        <a14:backgroundMark x1="95199" y1="56457" x2="95199" y2="56457"/>
                        <a14:backgroundMark x1="95530" y1="55960" x2="95530" y2="55960"/>
                        <a14:backgroundMark x1="95695" y1="55629" x2="96026" y2="54636"/>
                        <a14:backgroundMark x1="95861" y1="56457" x2="95695" y2="56623"/>
                        <a14:backgroundMark x1="95364" y1="56457" x2="95364" y2="56457"/>
                        <a14:backgroundMark x1="95530" y1="56623" x2="95530" y2="56788"/>
                        <a14:backgroundMark x1="96026" y1="56623" x2="96026" y2="56623"/>
                        <a14:backgroundMark x1="95364" y1="56623" x2="95364" y2="56623"/>
                        <a14:backgroundMark x1="96192" y1="56126" x2="96192" y2="56126"/>
                        <a14:backgroundMark x1="95199" y1="56291" x2="95199" y2="56291"/>
                        <a14:backgroundMark x1="95199" y1="56291" x2="96026" y2="55132"/>
                        <a14:backgroundMark x1="97517" y1="66887" x2="96358" y2="67384"/>
                        <a14:backgroundMark x1="48179" y1="4967" x2="53311" y2="11258"/>
                        <a14:backgroundMark x1="47682" y1="5298" x2="47682" y2="5298"/>
                        <a14:backgroundMark x1="47351" y1="4967" x2="47185" y2="4967"/>
                        <a14:backgroundMark x1="34768" y1="9934" x2="34768" y2="9934"/>
                        <a14:backgroundMark x1="35265" y1="9934" x2="35265" y2="9934"/>
                        <a14:backgroundMark x1="35430" y1="9106" x2="35430" y2="9272"/>
                        <a14:backgroundMark x1="35430" y1="9768" x2="35430" y2="9768"/>
                        <a14:backgroundMark x1="35430" y1="9768" x2="34934" y2="9437"/>
                        <a14:backgroundMark x1="34106" y1="10430" x2="34768" y2="10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07625" y="4099868"/>
            <a:ext cx="2758132" cy="2758132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95DB7359-DE45-4F86-89F5-CDCF792F9EFA}"/>
              </a:ext>
            </a:extLst>
          </p:cNvPr>
          <p:cNvCxnSpPr>
            <a:cxnSpLocks/>
          </p:cNvCxnSpPr>
          <p:nvPr/>
        </p:nvCxnSpPr>
        <p:spPr>
          <a:xfrm>
            <a:off x="3695307" y="1846533"/>
            <a:ext cx="48265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2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ABD6F2-F249-471C-9ABA-7FFCC2DFA115}"/>
              </a:ext>
            </a:extLst>
          </p:cNvPr>
          <p:cNvSpPr txBox="1"/>
          <p:nvPr/>
        </p:nvSpPr>
        <p:spPr>
          <a:xfrm>
            <a:off x="1036948" y="608555"/>
            <a:ext cx="100301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</a:rPr>
              <a:t>III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</a:rPr>
              <a:t> этап  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</a:rPr>
              <a:t>Заключительный (обобщающе-аналитический)</a:t>
            </a:r>
          </a:p>
          <a:p>
            <a:pPr algn="ctr"/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</a:rPr>
              <a:t>(18.03.2024 г. – 29.03.2024 г.)</a:t>
            </a:r>
            <a:endParaRPr lang="en-US" sz="18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AC5D3-27C4-4973-9224-11FC861B80D6}"/>
              </a:ext>
            </a:extLst>
          </p:cNvPr>
          <p:cNvSpPr txBox="1"/>
          <p:nvPr/>
        </p:nvSpPr>
        <p:spPr>
          <a:xfrm>
            <a:off x="1036948" y="1676912"/>
            <a:ext cx="10642862" cy="1602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b="1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создание условий для самовыражения и воплощения собственного замысла в совместной работе.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Форма организации: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Организация дидактических, подвижных, сюжетно-ролевых игр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Самостоятельная продуктивная деятельность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9F1E073-F7C8-4E1D-A4CF-DA275F5E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64" b="89901" l="1656" r="96689">
                        <a14:foregroundMark x1="36069" y1="9106" x2="41060" y2="5464"/>
                        <a14:foregroundMark x1="41060" y1="5464" x2="47453" y2="5464"/>
                        <a14:foregroundMark x1="89699" y1="43775" x2="91407" y2="44883"/>
                        <a14:foregroundMark x1="88576" y1="43046" x2="88827" y2="43209"/>
                        <a14:foregroundMark x1="95818" y1="58283" x2="96562" y2="65775"/>
                        <a14:foregroundMark x1="95703" y1="57119" x2="95803" y2="58128"/>
                        <a14:foregroundMark x1="95687" y1="56954" x2="95703" y2="57119"/>
                        <a14:foregroundMark x1="95670" y1="56788" x2="95687" y2="56954"/>
                        <a14:foregroundMark x1="95161" y1="51656" x2="95537" y2="55437"/>
                        <a14:foregroundMark x1="95145" y1="51490" x2="95161" y2="51656"/>
                        <a14:foregroundMark x1="95113" y1="51163" x2="95145" y2="51490"/>
                        <a14:foregroundMark x1="8940" y1="54305" x2="8940" y2="54305"/>
                        <a14:foregroundMark x1="1656" y1="67550" x2="1656" y2="67550"/>
                        <a14:foregroundMark x1="94205" y1="49338" x2="94205" y2="49338"/>
                        <a14:foregroundMark x1="94040" y1="48344" x2="94040" y2="48344"/>
                        <a14:foregroundMark x1="92881" y1="47185" x2="95033" y2="50662"/>
                        <a14:backgroundMark x1="48179" y1="5629" x2="48179" y2="5629"/>
                        <a14:backgroundMark x1="35099" y1="10099" x2="35099" y2="10099"/>
                        <a14:backgroundMark x1="35265" y1="9437" x2="35265" y2="9437"/>
                        <a14:backgroundMark x1="35099" y1="9934" x2="35099" y2="9934"/>
                        <a14:backgroundMark x1="35099" y1="9934" x2="35099" y2="9934"/>
                        <a14:backgroundMark x1="35099" y1="10596" x2="35099" y2="10596"/>
                        <a14:backgroundMark x1="9272" y1="54636" x2="9272" y2="54636"/>
                        <a14:backgroundMark x1="8609" y1="54636" x2="8609" y2="54636"/>
                        <a14:backgroundMark x1="8940" y1="54636" x2="8940" y2="54636"/>
                        <a14:backgroundMark x1="3974" y1="65066" x2="3974" y2="65066"/>
                        <a14:backgroundMark x1="3974" y1="64570" x2="3808" y2="64901"/>
                        <a14:backgroundMark x1="8609" y1="54470" x2="8609" y2="54470"/>
                        <a14:backgroundMark x1="8775" y1="54470" x2="8775" y2="54470"/>
                        <a14:backgroundMark x1="88245" y1="42881" x2="88245" y2="42881"/>
                        <a14:backgroundMark x1="88245" y1="43046" x2="88411" y2="43046"/>
                        <a14:backgroundMark x1="88742" y1="43377" x2="90232" y2="42715"/>
                        <a14:backgroundMark x1="89073" y1="42881" x2="89073" y2="42881"/>
                        <a14:backgroundMark x1="88742" y1="43046" x2="88742" y2="43046"/>
                        <a14:backgroundMark x1="95441" y1="50437" x2="95695" y2="50828"/>
                        <a14:backgroundMark x1="91722" y1="44702" x2="93213" y2="47001"/>
                        <a14:backgroundMark x1="95695" y1="50828" x2="95695" y2="50828"/>
                        <a14:backgroundMark x1="95364" y1="51490" x2="95364" y2="51490"/>
                        <a14:backgroundMark x1="95199" y1="51656" x2="95199" y2="51656"/>
                        <a14:backgroundMark x1="95033" y1="51159" x2="95033" y2="51159"/>
                        <a14:backgroundMark x1="95861" y1="57119" x2="95861" y2="57119"/>
                        <a14:backgroundMark x1="95861" y1="56623" x2="95861" y2="56623"/>
                        <a14:backgroundMark x1="95861" y1="56457" x2="95861" y2="56457"/>
                        <a14:backgroundMark x1="94536" y1="56788" x2="94536" y2="56788"/>
                        <a14:backgroundMark x1="95530" y1="56954" x2="95530" y2="56954"/>
                        <a14:backgroundMark x1="95364" y1="56954" x2="95199" y2="56623"/>
                        <a14:backgroundMark x1="95199" y1="56457" x2="95199" y2="56457"/>
                        <a14:backgroundMark x1="95530" y1="55960" x2="95530" y2="55960"/>
                        <a14:backgroundMark x1="95695" y1="55629" x2="96026" y2="54636"/>
                        <a14:backgroundMark x1="95861" y1="56457" x2="95695" y2="56623"/>
                        <a14:backgroundMark x1="95364" y1="56457" x2="95364" y2="56457"/>
                        <a14:backgroundMark x1="95530" y1="56623" x2="95530" y2="56788"/>
                        <a14:backgroundMark x1="96026" y1="56623" x2="96026" y2="56623"/>
                        <a14:backgroundMark x1="95364" y1="56623" x2="95364" y2="56623"/>
                        <a14:backgroundMark x1="96192" y1="56126" x2="96192" y2="56126"/>
                        <a14:backgroundMark x1="95199" y1="56291" x2="95199" y2="56291"/>
                        <a14:backgroundMark x1="95199" y1="56291" x2="96026" y2="55132"/>
                        <a14:backgroundMark x1="97517" y1="66887" x2="96358" y2="67384"/>
                        <a14:backgroundMark x1="48179" y1="4967" x2="53311" y2="11258"/>
                        <a14:backgroundMark x1="47682" y1="5298" x2="47682" y2="5298"/>
                        <a14:backgroundMark x1="47351" y1="4967" x2="47185" y2="4967"/>
                        <a14:backgroundMark x1="34768" y1="9934" x2="34768" y2="9934"/>
                        <a14:backgroundMark x1="35265" y1="9934" x2="35265" y2="9934"/>
                        <a14:backgroundMark x1="35430" y1="9106" x2="35430" y2="9272"/>
                        <a14:backgroundMark x1="35430" y1="9768" x2="35430" y2="9768"/>
                        <a14:backgroundMark x1="35430" y1="9768" x2="34934" y2="9437"/>
                        <a14:backgroundMark x1="34106" y1="10430" x2="34768" y2="10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81382" y="1918954"/>
            <a:ext cx="2480956" cy="248095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9235C6-9464-40B9-921F-DB25EA112BB2}"/>
              </a:ext>
            </a:extLst>
          </p:cNvPr>
          <p:cNvSpPr txBox="1"/>
          <p:nvPr/>
        </p:nvSpPr>
        <p:spPr>
          <a:xfrm>
            <a:off x="952106" y="3429000"/>
            <a:ext cx="10642862" cy="2784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проекта будет осуществляться через: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55905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построение развивающей предметно-пространственной среды;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55905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разработку плана по реализации проекта;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55905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разнообразия дидактического материала и условий для формирования основ финансовой культуры старших дошкольников;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55905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уровня познавательно-творческой деятельности детей, родителей;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55905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 мероприятий по реализации задач проекта;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255905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вовлечение в реализацию проекта родителей (законных представителей)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060A079-D9E9-482A-94D1-C61A647560A9}"/>
              </a:ext>
            </a:extLst>
          </p:cNvPr>
          <p:cNvCxnSpPr>
            <a:cxnSpLocks/>
          </p:cNvCxnSpPr>
          <p:nvPr/>
        </p:nvCxnSpPr>
        <p:spPr>
          <a:xfrm>
            <a:off x="1640264" y="1676912"/>
            <a:ext cx="8814062" cy="39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6FC3DF5-CE40-4BB3-B1FD-F69EC99034EE}"/>
              </a:ext>
            </a:extLst>
          </p:cNvPr>
          <p:cNvCxnSpPr>
            <a:cxnSpLocks/>
          </p:cNvCxnSpPr>
          <p:nvPr/>
        </p:nvCxnSpPr>
        <p:spPr>
          <a:xfrm>
            <a:off x="1311897" y="3841425"/>
            <a:ext cx="759643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013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C6495C-06D9-42B4-938E-AF892A276300}"/>
              </a:ext>
            </a:extLst>
          </p:cNvPr>
          <p:cNvSpPr txBox="1"/>
          <p:nvPr/>
        </p:nvSpPr>
        <p:spPr>
          <a:xfrm>
            <a:off x="1941922" y="640079"/>
            <a:ext cx="83710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Ожидаемые результаты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14B3949D-8FB6-42DC-9857-986222F342BB}"/>
              </a:ext>
            </a:extLst>
          </p:cNvPr>
          <p:cNvCxnSpPr>
            <a:cxnSpLocks/>
          </p:cNvCxnSpPr>
          <p:nvPr/>
        </p:nvCxnSpPr>
        <p:spPr>
          <a:xfrm>
            <a:off x="3315095" y="1163299"/>
            <a:ext cx="553667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1B378C9-4C3F-4917-B729-24F07C4CBE27}"/>
              </a:ext>
            </a:extLst>
          </p:cNvPr>
          <p:cNvSpPr txBox="1"/>
          <p:nvPr/>
        </p:nvSpPr>
        <p:spPr>
          <a:xfrm>
            <a:off x="701511" y="1163299"/>
            <a:ext cx="10600441" cy="4888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Активное использование в различных видах деятельности основных экономических понятий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(деньги, цена, товар, семейный бюджет и пр.)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осознавать и соизмерять свои потребности и возможности.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знаний о том, что расходы семьи не должны быть расточительными и что ребенок может, будучи экономным, их уменьшить.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Осознавать, что сбережения семьи – это денежные средства, которые могут остаться, если разумно расходовать свои доходы, и могут быть использованы для отдыха всей семьей или приобретения необходимых, вещей.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Осознание на доступном уровне взаимосвязи понятий: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«труд - продукт - деньги» 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«стоимость продукта в зависимости от качества»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Воспитание таких качеств, как: бережливость, рациональность, расчетливость, экономность, трудолюбие, и вместе с тем щедрость, честность, отзывчивость, доброта 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(приводить примеры материальной взаимопомощи, поддержки и т. п.)</a:t>
            </a: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Понимать, что реклама может помочь, если она правдива, и напротив, навредить, бюджету семьи и здоровью человека.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Пополнение РППС методическими разработками, пособиями, дидактическими и наглядными материалами по формированию основ финансовой грамотности у старших дошкольников.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Обобщение и распространение опыта работы среди дошкольных учреждений района.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48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1AE34A-FF3F-4B66-AAF3-CF61FDC1D46D}"/>
              </a:ext>
            </a:extLst>
          </p:cNvPr>
          <p:cNvSpPr txBox="1"/>
          <p:nvPr/>
        </p:nvSpPr>
        <p:spPr>
          <a:xfrm>
            <a:off x="1941922" y="724921"/>
            <a:ext cx="83710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Критерии и показатели эффективности проекта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5" descr="A:\ФИНАНСОВАЯ ГРАМОТНОСТЬ\thumb_15433_articles_big.png">
            <a:extLst>
              <a:ext uri="{FF2B5EF4-FFF2-40B4-BE49-F238E27FC236}">
                <a16:creationId xmlns:a16="http://schemas.microsoft.com/office/drawing/2014/main" id="{9E67D5DE-05FB-4BC9-9198-2B1F2643D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27423" y="3429000"/>
            <a:ext cx="5350619" cy="24502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79DD2A-515F-4905-8CA5-1401DDE15C47}"/>
              </a:ext>
            </a:extLst>
          </p:cNvPr>
          <p:cNvSpPr txBox="1"/>
          <p:nvPr/>
        </p:nvSpPr>
        <p:spPr>
          <a:xfrm>
            <a:off x="1249051" y="2085282"/>
            <a:ext cx="10091394" cy="1030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 используют в сюжетно-ролевых играх понятия деньги, цена, товар.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Бережно относятся к своим вещам, игрушкам, книгам.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Дети осознают и соизмеряют свои потребности и возможности.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8DFD43-D69C-4DB7-86D0-61834416CAC0}"/>
              </a:ext>
            </a:extLst>
          </p:cNvPr>
          <p:cNvSpPr txBox="1"/>
          <p:nvPr/>
        </p:nvSpPr>
        <p:spPr>
          <a:xfrm>
            <a:off x="1249052" y="3048528"/>
            <a:ext cx="4736970" cy="2304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коммуникативном общении со сверстниками и взрослыми рассказывают, обсуждают ситуации, когда вследствие экономии денежных средств семейного бюджета были сделаны более важные приобретения, в том числе организован семейный отдых.</a:t>
            </a:r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6393F7F-F7A7-4C36-B778-C65DD1948BA7}"/>
              </a:ext>
            </a:extLst>
          </p:cNvPr>
          <p:cNvCxnSpPr>
            <a:cxnSpLocks/>
          </p:cNvCxnSpPr>
          <p:nvPr/>
        </p:nvCxnSpPr>
        <p:spPr>
          <a:xfrm>
            <a:off x="1640264" y="1676912"/>
            <a:ext cx="8814062" cy="396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006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72328A-79BB-4213-AB3C-E371DCA499EE}"/>
              </a:ext>
            </a:extLst>
          </p:cNvPr>
          <p:cNvSpPr txBox="1"/>
          <p:nvPr/>
        </p:nvSpPr>
        <p:spPr>
          <a:xfrm>
            <a:off x="2743200" y="963697"/>
            <a:ext cx="49207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Продукты проекта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27D47F-B546-4D90-AB03-CD1F4A341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64" b="89901" l="1656" r="96689">
                        <a14:foregroundMark x1="36069" y1="9106" x2="41060" y2="5464"/>
                        <a14:foregroundMark x1="41060" y1="5464" x2="47453" y2="5464"/>
                        <a14:foregroundMark x1="89699" y1="43775" x2="91407" y2="44883"/>
                        <a14:foregroundMark x1="88576" y1="43046" x2="88827" y2="43209"/>
                        <a14:foregroundMark x1="95818" y1="58283" x2="96562" y2="65775"/>
                        <a14:foregroundMark x1="95703" y1="57119" x2="95803" y2="58128"/>
                        <a14:foregroundMark x1="95687" y1="56954" x2="95703" y2="57119"/>
                        <a14:foregroundMark x1="95670" y1="56788" x2="95687" y2="56954"/>
                        <a14:foregroundMark x1="95161" y1="51656" x2="95537" y2="55437"/>
                        <a14:foregroundMark x1="95145" y1="51490" x2="95161" y2="51656"/>
                        <a14:foregroundMark x1="95113" y1="51163" x2="95145" y2="51490"/>
                        <a14:foregroundMark x1="8940" y1="54305" x2="8940" y2="54305"/>
                        <a14:foregroundMark x1="1656" y1="67550" x2="1656" y2="67550"/>
                        <a14:foregroundMark x1="94205" y1="49338" x2="94205" y2="49338"/>
                        <a14:foregroundMark x1="94040" y1="48344" x2="94040" y2="48344"/>
                        <a14:foregroundMark x1="92881" y1="47185" x2="95033" y2="50662"/>
                        <a14:backgroundMark x1="48179" y1="5629" x2="48179" y2="5629"/>
                        <a14:backgroundMark x1="35099" y1="10099" x2="35099" y2="10099"/>
                        <a14:backgroundMark x1="35265" y1="9437" x2="35265" y2="9437"/>
                        <a14:backgroundMark x1="35099" y1="9934" x2="35099" y2="9934"/>
                        <a14:backgroundMark x1="35099" y1="9934" x2="35099" y2="9934"/>
                        <a14:backgroundMark x1="35099" y1="10596" x2="35099" y2="10596"/>
                        <a14:backgroundMark x1="9272" y1="54636" x2="9272" y2="54636"/>
                        <a14:backgroundMark x1="8609" y1="54636" x2="8609" y2="54636"/>
                        <a14:backgroundMark x1="8940" y1="54636" x2="8940" y2="54636"/>
                        <a14:backgroundMark x1="3974" y1="65066" x2="3974" y2="65066"/>
                        <a14:backgroundMark x1="3974" y1="64570" x2="3808" y2="64901"/>
                        <a14:backgroundMark x1="8609" y1="54470" x2="8609" y2="54470"/>
                        <a14:backgroundMark x1="8775" y1="54470" x2="8775" y2="54470"/>
                        <a14:backgroundMark x1="88245" y1="42881" x2="88245" y2="42881"/>
                        <a14:backgroundMark x1="88245" y1="43046" x2="88411" y2="43046"/>
                        <a14:backgroundMark x1="88742" y1="43377" x2="90232" y2="42715"/>
                        <a14:backgroundMark x1="89073" y1="42881" x2="89073" y2="42881"/>
                        <a14:backgroundMark x1="88742" y1="43046" x2="88742" y2="43046"/>
                        <a14:backgroundMark x1="95441" y1="50437" x2="95695" y2="50828"/>
                        <a14:backgroundMark x1="91722" y1="44702" x2="93213" y2="47001"/>
                        <a14:backgroundMark x1="95695" y1="50828" x2="95695" y2="50828"/>
                        <a14:backgroundMark x1="95364" y1="51490" x2="95364" y2="51490"/>
                        <a14:backgroundMark x1="95199" y1="51656" x2="95199" y2="51656"/>
                        <a14:backgroundMark x1="95033" y1="51159" x2="95033" y2="51159"/>
                        <a14:backgroundMark x1="95861" y1="57119" x2="95861" y2="57119"/>
                        <a14:backgroundMark x1="95861" y1="56623" x2="95861" y2="56623"/>
                        <a14:backgroundMark x1="95861" y1="56457" x2="95861" y2="56457"/>
                        <a14:backgroundMark x1="94536" y1="56788" x2="94536" y2="56788"/>
                        <a14:backgroundMark x1="95530" y1="56954" x2="95530" y2="56954"/>
                        <a14:backgroundMark x1="95364" y1="56954" x2="95199" y2="56623"/>
                        <a14:backgroundMark x1="95199" y1="56457" x2="95199" y2="56457"/>
                        <a14:backgroundMark x1="95530" y1="55960" x2="95530" y2="55960"/>
                        <a14:backgroundMark x1="95695" y1="55629" x2="96026" y2="54636"/>
                        <a14:backgroundMark x1="95861" y1="56457" x2="95695" y2="56623"/>
                        <a14:backgroundMark x1="95364" y1="56457" x2="95364" y2="56457"/>
                        <a14:backgroundMark x1="95530" y1="56623" x2="95530" y2="56788"/>
                        <a14:backgroundMark x1="96026" y1="56623" x2="96026" y2="56623"/>
                        <a14:backgroundMark x1="95364" y1="56623" x2="95364" y2="56623"/>
                        <a14:backgroundMark x1="96192" y1="56126" x2="96192" y2="56126"/>
                        <a14:backgroundMark x1="95199" y1="56291" x2="95199" y2="56291"/>
                        <a14:backgroundMark x1="95199" y1="56291" x2="96026" y2="55132"/>
                        <a14:backgroundMark x1="97517" y1="66887" x2="96358" y2="67384"/>
                        <a14:backgroundMark x1="48179" y1="4967" x2="53311" y2="11258"/>
                        <a14:backgroundMark x1="47682" y1="5298" x2="47682" y2="5298"/>
                        <a14:backgroundMark x1="47351" y1="4967" x2="47185" y2="4967"/>
                        <a14:backgroundMark x1="34768" y1="9934" x2="34768" y2="9934"/>
                        <a14:backgroundMark x1="35265" y1="9934" x2="35265" y2="9934"/>
                        <a14:backgroundMark x1="35430" y1="9106" x2="35430" y2="9272"/>
                        <a14:backgroundMark x1="35430" y1="9768" x2="35430" y2="9768"/>
                        <a14:backgroundMark x1="35430" y1="9768" x2="34934" y2="9437"/>
                        <a14:backgroundMark x1="34106" y1="10430" x2="34768" y2="10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83348" y="376430"/>
            <a:ext cx="3227095" cy="322709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F90B93-071D-4D81-AC1C-604207ADEBEB}"/>
              </a:ext>
            </a:extLst>
          </p:cNvPr>
          <p:cNvSpPr txBox="1"/>
          <p:nvPr/>
        </p:nvSpPr>
        <p:spPr>
          <a:xfrm>
            <a:off x="904972" y="2038099"/>
            <a:ext cx="61179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Викторина «Как появились деньги»</a:t>
            </a:r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A64BCD-1358-42CE-8919-9B0BA4F323FD}"/>
              </a:ext>
            </a:extLst>
          </p:cNvPr>
          <p:cNvSpPr txBox="1"/>
          <p:nvPr/>
        </p:nvSpPr>
        <p:spPr>
          <a:xfrm>
            <a:off x="904972" y="2792811"/>
            <a:ext cx="7869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Игра по финансовой грамотности «Вперед к победе»</a:t>
            </a:r>
            <a:endParaRPr lang="ru-R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C509F4-DDDE-4781-8CA2-3F50CB386EF2}"/>
              </a:ext>
            </a:extLst>
          </p:cNvPr>
          <p:cNvSpPr txBox="1"/>
          <p:nvPr/>
        </p:nvSpPr>
        <p:spPr>
          <a:xfrm>
            <a:off x="904972" y="3547523"/>
            <a:ext cx="104920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Интеллектуально-познавательная игра «Путешествие по стране Экономике»</a:t>
            </a:r>
            <a:endParaRPr lang="ru-RU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A0AC4E-BE32-41AC-B0BF-293326CE68DA}"/>
              </a:ext>
            </a:extLst>
          </p:cNvPr>
          <p:cNvSpPr txBox="1"/>
          <p:nvPr/>
        </p:nvSpPr>
        <p:spPr>
          <a:xfrm>
            <a:off x="904972" y="4302235"/>
            <a:ext cx="90497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Выставка семейного творчества </a:t>
            </a:r>
            <a:r>
              <a:rPr lang="ru-RU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«Где и зачем нужны деньги»</a:t>
            </a:r>
            <a:endParaRPr lang="ru-RU" sz="2400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20B6266-A60A-48A6-B93E-3526A4176FCA}"/>
              </a:ext>
            </a:extLst>
          </p:cNvPr>
          <p:cNvCxnSpPr>
            <a:cxnSpLocks/>
          </p:cNvCxnSpPr>
          <p:nvPr/>
        </p:nvCxnSpPr>
        <p:spPr>
          <a:xfrm>
            <a:off x="2971408" y="1553660"/>
            <a:ext cx="4659202" cy="136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054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ED9E33-8C78-4663-91A1-B1CB4B0D4983}"/>
              </a:ext>
            </a:extLst>
          </p:cNvPr>
          <p:cNvSpPr txBox="1"/>
          <p:nvPr/>
        </p:nvSpPr>
        <p:spPr>
          <a:xfrm>
            <a:off x="3546048" y="577197"/>
            <a:ext cx="50999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Использованные источники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F26286-B7E3-46B6-AF07-05339E551FA0}"/>
              </a:ext>
            </a:extLst>
          </p:cNvPr>
          <p:cNvSpPr txBox="1"/>
          <p:nvPr/>
        </p:nvSpPr>
        <p:spPr>
          <a:xfrm>
            <a:off x="273378" y="1038862"/>
            <a:ext cx="11123628" cy="5279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marR="179070" lvl="1" indent="-28575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Аменд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А.Ф., Саламатов А.А. Формирование нравственных представлений дошкольников в процессе экономического воспитания // Детский сад от А до Я. 2003. №4.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179070" lvl="1" indent="-28575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Аношина Л.М. Экономическое воспитание старших дошкольников в процессе ознакомления с новыми профессиями // Детский сад от А до Я. 2003. №4.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179070" lvl="1" indent="-28575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Белокашина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С.В. Экономика и дети. Пословицы и поговорки // Дошкольная педагогика. 2009. №7.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179070" lvl="1" indent="-28575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Дошкольникам об экономике: пособие для педагогов учреждений, обеспечивающих получение дошкольного образования / Е.Н.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Табих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Минск: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Выш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шк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2007.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179070" lvl="1" indent="-28575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Играем в экономику: комплексные занятия, сюжетно-ролевые игры и дидактические игры / авт.- сост. Л.Г. Киреева. – Волгоград: Учитель, 2008г.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179070" lvl="1" indent="-28575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Лушникова Е.В. Как мы играем в экономику //Воспитатель ДОУ «ТЦ СФЕРА» М.; 2008. № 11.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179070" lvl="1" indent="-28575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Примерная парциальная образовательная программа дошкольного образования для детей 5-7 лет «Экономическое воспитание дошкольников: формирование предпосылок финансовой грамотности».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179070" lvl="1" indent="-28575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Смоленцева А.А. Введение в мир экономики, или как мы играем в экономику: Учебно-методическое пособие, - СПб.: «Детство – пресс», 2001.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179070" lvl="1" indent="-28575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Смоленцева А.А. Знакомим дошкольника с азами экономики с помощью сказок. М.: АРКТИ, 2006.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179070" lvl="1" indent="-28575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Смоленцева А.А. Проблемно-игровая технология экономического образования дошкольников // Детский сад от А до Я.2003. №4.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179070" lvl="1" indent="-285750" algn="just">
              <a:lnSpc>
                <a:spcPct val="115000"/>
              </a:lnSpc>
              <a:buFont typeface="+mj-lt"/>
              <a:buAutoNum type="arabicPeriod"/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Ягунова Н.М. Приобщение дошкольников к экономике в творческих видах деятельности // Детский сад от А до Я.2003. №4.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79070" indent="450215" algn="just">
              <a:lnSpc>
                <a:spcPct val="115000"/>
              </a:lnSpc>
            </a:pP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Интернет ресурсы: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79070" algn="just">
              <a:lnSpc>
                <a:spcPct val="115000"/>
              </a:lnSpc>
            </a:pPr>
            <a:r>
              <a:rPr lang="ru-RU" sz="14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https://www.minfin.ru/ru/document</a:t>
            </a:r>
            <a:endParaRPr lang="ru-RU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79070" algn="just">
              <a:lnSpc>
                <a:spcPct val="115000"/>
              </a:lnSpc>
            </a:pPr>
            <a:r>
              <a:rPr lang="ru-RU" sz="14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https://dohcolonoc.ru/</a:t>
            </a:r>
            <a:endParaRPr lang="ru-RU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179070" algn="just">
              <a:lnSpc>
                <a:spcPct val="115000"/>
              </a:lnSpc>
              <a:spcAft>
                <a:spcPts val="1000"/>
              </a:spcAft>
            </a:pPr>
            <a:r>
              <a:rPr lang="ru-RU" sz="1400" u="sng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http://e.stvospitatel.ru/</a:t>
            </a:r>
            <a:r>
              <a:rPr lang="ru-RU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5696A5BA-8120-4907-9E65-ED60D4906B33}"/>
              </a:ext>
            </a:extLst>
          </p:cNvPr>
          <p:cNvCxnSpPr>
            <a:cxnSpLocks/>
          </p:cNvCxnSpPr>
          <p:nvPr/>
        </p:nvCxnSpPr>
        <p:spPr>
          <a:xfrm>
            <a:off x="3505591" y="1025183"/>
            <a:ext cx="5261337" cy="136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516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74B3A5-6704-42F6-99DD-59E3DF707E80}"/>
              </a:ext>
            </a:extLst>
          </p:cNvPr>
          <p:cNvSpPr txBox="1"/>
          <p:nvPr/>
        </p:nvSpPr>
        <p:spPr>
          <a:xfrm>
            <a:off x="2370841" y="1473350"/>
            <a:ext cx="74503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Спасибо за внимание</a:t>
            </a:r>
            <a:endParaRPr lang="ru-R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BF6FAA-0A3B-4846-B095-4822BF76A2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546581"/>
            <a:ext cx="6815669" cy="151553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C325DDEE-D3B2-452D-9C8D-6DD48098CB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C9016FA-AD76-4EFB-8F18-5CF9DA0DF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64" b="89901" l="1656" r="96689">
                        <a14:foregroundMark x1="36069" y1="9106" x2="41060" y2="5464"/>
                        <a14:foregroundMark x1="41060" y1="5464" x2="47453" y2="5464"/>
                        <a14:foregroundMark x1="89699" y1="43775" x2="91407" y2="44883"/>
                        <a14:foregroundMark x1="88576" y1="43046" x2="88827" y2="43209"/>
                        <a14:foregroundMark x1="95818" y1="58283" x2="96562" y2="65775"/>
                        <a14:foregroundMark x1="95703" y1="57119" x2="95803" y2="58128"/>
                        <a14:foregroundMark x1="95687" y1="56954" x2="95703" y2="57119"/>
                        <a14:foregroundMark x1="95670" y1="56788" x2="95687" y2="56954"/>
                        <a14:foregroundMark x1="95161" y1="51656" x2="95537" y2="55437"/>
                        <a14:foregroundMark x1="95145" y1="51490" x2="95161" y2="51656"/>
                        <a14:foregroundMark x1="95113" y1="51163" x2="95145" y2="51490"/>
                        <a14:foregroundMark x1="8940" y1="54305" x2="8940" y2="54305"/>
                        <a14:foregroundMark x1="1656" y1="67550" x2="1656" y2="67550"/>
                        <a14:foregroundMark x1="94205" y1="49338" x2="94205" y2="49338"/>
                        <a14:foregroundMark x1="94040" y1="48344" x2="94040" y2="48344"/>
                        <a14:foregroundMark x1="92881" y1="47185" x2="95033" y2="50662"/>
                        <a14:backgroundMark x1="48179" y1="5629" x2="48179" y2="5629"/>
                        <a14:backgroundMark x1="35099" y1="10099" x2="35099" y2="10099"/>
                        <a14:backgroundMark x1="35265" y1="9437" x2="35265" y2="9437"/>
                        <a14:backgroundMark x1="35099" y1="9934" x2="35099" y2="9934"/>
                        <a14:backgroundMark x1="35099" y1="9934" x2="35099" y2="9934"/>
                        <a14:backgroundMark x1="35099" y1="10596" x2="35099" y2="10596"/>
                        <a14:backgroundMark x1="9272" y1="54636" x2="9272" y2="54636"/>
                        <a14:backgroundMark x1="8609" y1="54636" x2="8609" y2="54636"/>
                        <a14:backgroundMark x1="8940" y1="54636" x2="8940" y2="54636"/>
                        <a14:backgroundMark x1="3974" y1="65066" x2="3974" y2="65066"/>
                        <a14:backgroundMark x1="3974" y1="64570" x2="3808" y2="64901"/>
                        <a14:backgroundMark x1="8609" y1="54470" x2="8609" y2="54470"/>
                        <a14:backgroundMark x1="8775" y1="54470" x2="8775" y2="54470"/>
                        <a14:backgroundMark x1="88245" y1="42881" x2="88245" y2="42881"/>
                        <a14:backgroundMark x1="88245" y1="43046" x2="88411" y2="43046"/>
                        <a14:backgroundMark x1="88742" y1="43377" x2="90232" y2="42715"/>
                        <a14:backgroundMark x1="89073" y1="42881" x2="89073" y2="42881"/>
                        <a14:backgroundMark x1="88742" y1="43046" x2="88742" y2="43046"/>
                        <a14:backgroundMark x1="95441" y1="50437" x2="95695" y2="50828"/>
                        <a14:backgroundMark x1="91722" y1="44702" x2="93213" y2="47001"/>
                        <a14:backgroundMark x1="95695" y1="50828" x2="95695" y2="50828"/>
                        <a14:backgroundMark x1="95364" y1="51490" x2="95364" y2="51490"/>
                        <a14:backgroundMark x1="95199" y1="51656" x2="95199" y2="51656"/>
                        <a14:backgroundMark x1="95033" y1="51159" x2="95033" y2="51159"/>
                        <a14:backgroundMark x1="95861" y1="57119" x2="95861" y2="57119"/>
                        <a14:backgroundMark x1="95861" y1="56623" x2="95861" y2="56623"/>
                        <a14:backgroundMark x1="95861" y1="56457" x2="95861" y2="56457"/>
                        <a14:backgroundMark x1="94536" y1="56788" x2="94536" y2="56788"/>
                        <a14:backgroundMark x1="95530" y1="56954" x2="95530" y2="56954"/>
                        <a14:backgroundMark x1="95364" y1="56954" x2="95199" y2="56623"/>
                        <a14:backgroundMark x1="95199" y1="56457" x2="95199" y2="56457"/>
                        <a14:backgroundMark x1="95530" y1="55960" x2="95530" y2="55960"/>
                        <a14:backgroundMark x1="95695" y1="55629" x2="96026" y2="54636"/>
                        <a14:backgroundMark x1="95861" y1="56457" x2="95695" y2="56623"/>
                        <a14:backgroundMark x1="95364" y1="56457" x2="95364" y2="56457"/>
                        <a14:backgroundMark x1="95530" y1="56623" x2="95530" y2="56788"/>
                        <a14:backgroundMark x1="96026" y1="56623" x2="96026" y2="56623"/>
                        <a14:backgroundMark x1="95364" y1="56623" x2="95364" y2="56623"/>
                        <a14:backgroundMark x1="96192" y1="56126" x2="96192" y2="56126"/>
                        <a14:backgroundMark x1="95199" y1="56291" x2="95199" y2="56291"/>
                        <a14:backgroundMark x1="95199" y1="56291" x2="96026" y2="55132"/>
                        <a14:backgroundMark x1="97517" y1="66887" x2="96358" y2="67384"/>
                        <a14:backgroundMark x1="48179" y1="4967" x2="53311" y2="11258"/>
                        <a14:backgroundMark x1="47682" y1="5298" x2="47682" y2="5298"/>
                        <a14:backgroundMark x1="47351" y1="4967" x2="47185" y2="4967"/>
                        <a14:backgroundMark x1="34768" y1="9934" x2="34768" y2="9934"/>
                        <a14:backgroundMark x1="35265" y1="9934" x2="35265" y2="9934"/>
                        <a14:backgroundMark x1="35430" y1="9106" x2="35430" y2="9272"/>
                        <a14:backgroundMark x1="35430" y1="9768" x2="35430" y2="9768"/>
                        <a14:backgroundMark x1="35430" y1="9768" x2="34934" y2="9437"/>
                        <a14:backgroundMark x1="34106" y1="10430" x2="34768" y2="10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7934" y="2125238"/>
            <a:ext cx="4907595" cy="49075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874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CDDAA990-C704-489E-9D02-6D164D107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608604" y="829278"/>
            <a:ext cx="2214578" cy="5199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59F298-02A3-4251-850A-A41475D60841}"/>
              </a:ext>
            </a:extLst>
          </p:cNvPr>
          <p:cNvSpPr txBox="1"/>
          <p:nvPr/>
        </p:nvSpPr>
        <p:spPr>
          <a:xfrm>
            <a:off x="1434806" y="3429000"/>
            <a:ext cx="68890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ети не имеют: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   расширенных знаний о происхождении денег; 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уточненных представлений о рациональном использовании денег, способах их хранения; </a:t>
            </a:r>
          </a:p>
          <a:p>
            <a:pPr algn="just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   представлений о взаимосвязи «деньги - труд».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A23021-81FB-46ED-B0DE-14C9EA74D2D9}"/>
              </a:ext>
            </a:extLst>
          </p:cNvPr>
          <p:cNvSpPr txBox="1"/>
          <p:nvPr/>
        </p:nvSpPr>
        <p:spPr>
          <a:xfrm>
            <a:off x="2028334" y="748587"/>
            <a:ext cx="6117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Проблема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116248-D4CC-4DDB-AB40-C0C0A2635801}"/>
              </a:ext>
            </a:extLst>
          </p:cNvPr>
          <p:cNvSpPr txBox="1"/>
          <p:nvPr/>
        </p:nvSpPr>
        <p:spPr>
          <a:xfrm>
            <a:off x="839952" y="1490008"/>
            <a:ext cx="776865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У детей старшего дошкольного возраста не сформирован понятийный аппарат по финансовой грамотности, нет верных представлений об экономике, финансовых отношениях.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BB197F6-93B8-40DC-9BA6-E53866BBD067}"/>
              </a:ext>
            </a:extLst>
          </p:cNvPr>
          <p:cNvCxnSpPr>
            <a:cxnSpLocks/>
          </p:cNvCxnSpPr>
          <p:nvPr/>
        </p:nvCxnSpPr>
        <p:spPr>
          <a:xfrm>
            <a:off x="3772292" y="1248580"/>
            <a:ext cx="26379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309DA27-5349-426B-9838-F4244AB5FDE7}"/>
              </a:ext>
            </a:extLst>
          </p:cNvPr>
          <p:cNvCxnSpPr>
            <a:cxnSpLocks/>
          </p:cNvCxnSpPr>
          <p:nvPr/>
        </p:nvCxnSpPr>
        <p:spPr>
          <a:xfrm>
            <a:off x="1434806" y="3833096"/>
            <a:ext cx="217602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96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9DF5A6-F27E-42E9-8962-C16A61F9B536}"/>
              </a:ext>
            </a:extLst>
          </p:cNvPr>
          <p:cNvSpPr txBox="1"/>
          <p:nvPr/>
        </p:nvSpPr>
        <p:spPr>
          <a:xfrm>
            <a:off x="2801333" y="635466"/>
            <a:ext cx="61179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Актуальность проекта</a:t>
            </a:r>
            <a:endParaRPr lang="ru-RU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E6A98-D995-4835-98F1-7309895EFA7E}"/>
              </a:ext>
            </a:extLst>
          </p:cNvPr>
          <p:cNvSpPr txBox="1"/>
          <p:nvPr/>
        </p:nvSpPr>
        <p:spPr>
          <a:xfrm>
            <a:off x="1029093" y="1351508"/>
            <a:ext cx="1013381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Сегодняшнее поколение живет в иных экономических условиях. На жизнь многих малышей деньги начинают оказывать влияние еще до того, как те научаться их считать.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Именно в дошкольном возрасте у детей приобретается первичный опыт ориентировки в элементарных экономических явлениях, формируется основа в создании будущего экономического мышления.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Современные дети рано встречаются с экономикой, даже если их этому не учат.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Дети не знают цену деньгам, не ценят и не берегут вещи, игрушки, требуют дорогих подарков.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Дети не</a:t>
            </a:r>
            <a:r>
              <a:rPr lang="ru-RU" sz="24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осознают связь между трудом и деньгами</a:t>
            </a:r>
            <a:endParaRPr lang="ru-RU" sz="24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BB41F674-6708-4ACE-82AF-D38E8953E180}"/>
              </a:ext>
            </a:extLst>
          </p:cNvPr>
          <p:cNvCxnSpPr>
            <a:cxnSpLocks/>
          </p:cNvCxnSpPr>
          <p:nvPr/>
        </p:nvCxnSpPr>
        <p:spPr>
          <a:xfrm>
            <a:off x="2909741" y="1220240"/>
            <a:ext cx="58289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672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16 of 48">
            <a:extLst>
              <a:ext uri="{FF2B5EF4-FFF2-40B4-BE49-F238E27FC236}">
                <a16:creationId xmlns:a16="http://schemas.microsoft.com/office/drawing/2014/main" id="{94E62503-CC87-4C00-B8FC-3EDFA76EB5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02"/>
          <a:stretch/>
        </p:blipFill>
        <p:spPr bwMode="auto">
          <a:xfrm>
            <a:off x="677509" y="3733014"/>
            <a:ext cx="3200182" cy="2540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4DD6E8-6DC1-4C54-BAED-22D2B1DC814F}"/>
              </a:ext>
            </a:extLst>
          </p:cNvPr>
          <p:cNvSpPr txBox="1"/>
          <p:nvPr/>
        </p:nvSpPr>
        <p:spPr>
          <a:xfrm>
            <a:off x="2045616" y="1129270"/>
            <a:ext cx="883291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     «Деньги – великий воспитатель, так как они позволяют воспитывать у детей честность, доброту, великодушие к близким людям, желание поделиться, способность к самоограничению и          привычку тратить их разумно» </a:t>
            </a:r>
          </a:p>
          <a:p>
            <a:pPr algn="r"/>
            <a:endParaRPr lang="ru-RU" sz="28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r"/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А. С. Макаренко 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702F0794-7D0A-4F2E-AFCE-99F3B825C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21759" y="7671657"/>
            <a:ext cx="9592732" cy="17301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66D893-8A34-4181-8F1A-0CD80081B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20" b="8163"/>
          <a:stretch>
            <a:fillRect/>
          </a:stretch>
        </p:blipFill>
        <p:spPr bwMode="auto">
          <a:xfrm>
            <a:off x="581772" y="3733014"/>
            <a:ext cx="3575449" cy="26144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097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9AF8E9-E7AA-4780-B13B-73B8E31BFADA}"/>
              </a:ext>
            </a:extLst>
          </p:cNvPr>
          <p:cNvSpPr txBox="1"/>
          <p:nvPr/>
        </p:nvSpPr>
        <p:spPr>
          <a:xfrm>
            <a:off x="4062952" y="895075"/>
            <a:ext cx="705124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Если ребенок будет чётко понимать, что деньги зарабатываются трудом, и каждая вещь или продукт имеют стоимость, он быстрее осознает устройство взрослого мира.  </a:t>
            </a:r>
            <a:r>
              <a:rPr lang="ru-RU" sz="2400" dirty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Ч</a:t>
            </a:r>
            <a:r>
              <a:rPr lang="ru-RU" sz="2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ем раньше дети узнают о роли денег в частной, семейной и общественной жизни, тем раньше могут быть сформированы полезные финансовые привычки.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EF095A-46D8-4C7F-9C4D-F838FF283671}"/>
              </a:ext>
            </a:extLst>
          </p:cNvPr>
          <p:cNvSpPr txBox="1"/>
          <p:nvPr/>
        </p:nvSpPr>
        <p:spPr>
          <a:xfrm>
            <a:off x="5354425" y="4343102"/>
            <a:ext cx="59200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егодняшние дети </a:t>
            </a:r>
            <a:r>
              <a:rPr lang="ru-RU" sz="2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это будущие участники</a:t>
            </a:r>
            <a:r>
              <a:rPr lang="ru-RU" sz="24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212121"/>
                </a:solidFill>
                <a:effectLst/>
                <a:ea typeface="Calibri" panose="020F0502020204030204" pitchFamily="34" charset="0"/>
              </a:rPr>
              <a:t>финансового рынка</a:t>
            </a:r>
            <a:r>
              <a:rPr lang="ru-RU" sz="24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21212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вкладчики, заемщики, налогоплательщики.</a:t>
            </a:r>
            <a:endParaRPr lang="ru-RU" sz="24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49A8D7-1D0F-465B-8180-E73737586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42" y="3500898"/>
            <a:ext cx="4242651" cy="26574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DA5A6A-0CE8-4DC1-93B7-8E04569A145C}"/>
              </a:ext>
            </a:extLst>
          </p:cNvPr>
          <p:cNvSpPr txBox="1"/>
          <p:nvPr/>
        </p:nvSpPr>
        <p:spPr>
          <a:xfrm>
            <a:off x="642593" y="828616"/>
            <a:ext cx="33826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Идея проекта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B863F3F-4280-433D-8E2D-A6C3C2F568B5}"/>
              </a:ext>
            </a:extLst>
          </p:cNvPr>
          <p:cNvCxnSpPr>
            <a:cxnSpLocks/>
          </p:cNvCxnSpPr>
          <p:nvPr/>
        </p:nvCxnSpPr>
        <p:spPr>
          <a:xfrm>
            <a:off x="680300" y="1314568"/>
            <a:ext cx="315640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3CDC0BAF-D55F-4134-ADC8-44445875EF1B}"/>
              </a:ext>
            </a:extLst>
          </p:cNvPr>
          <p:cNvCxnSpPr>
            <a:cxnSpLocks/>
          </p:cNvCxnSpPr>
          <p:nvPr/>
        </p:nvCxnSpPr>
        <p:spPr>
          <a:xfrm>
            <a:off x="5354425" y="4730213"/>
            <a:ext cx="29600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93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F96B1F-0579-4DA0-A7FA-D3C7BD61A649}"/>
              </a:ext>
            </a:extLst>
          </p:cNvPr>
          <p:cNvSpPr txBox="1"/>
          <p:nvPr/>
        </p:nvSpPr>
        <p:spPr>
          <a:xfrm>
            <a:off x="4066093" y="640079"/>
            <a:ext cx="3750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Новизна проекта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4A0692-6269-496C-A628-DC25D6DB2C21}"/>
              </a:ext>
            </a:extLst>
          </p:cNvPr>
          <p:cNvSpPr txBox="1"/>
          <p:nvPr/>
        </p:nvSpPr>
        <p:spPr>
          <a:xfrm>
            <a:off x="3223179" y="3429000"/>
            <a:ext cx="54361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Особенности проекта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DA004C-DE27-4537-8A5E-03FDC4FB6EA2}"/>
              </a:ext>
            </a:extLst>
          </p:cNvPr>
          <p:cNvSpPr txBox="1"/>
          <p:nvPr/>
        </p:nvSpPr>
        <p:spPr>
          <a:xfrm>
            <a:off x="763570" y="1261350"/>
            <a:ext cx="10661715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З</a:t>
            </a:r>
            <a:r>
              <a:rPr lang="ru-RU" sz="23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аложение основ финансовой культуры в дошкольном возрасте в русло формирования здорового отношения к деньгам, совершенствования общения ребенка со взрослыми и сверстниками при реализации интереса к материальным ценностям, во взаимосвязи денег как предмета материального мира с нормами морали, этически-культурными ценностями социума и общественно полезного труда человека.</a:t>
            </a:r>
            <a:endParaRPr lang="ru-RU" sz="23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A4AE1-994D-4279-8A50-86D1E3A641C8}"/>
              </a:ext>
            </a:extLst>
          </p:cNvPr>
          <p:cNvSpPr txBox="1"/>
          <p:nvPr/>
        </p:nvSpPr>
        <p:spPr>
          <a:xfrm>
            <a:off x="763571" y="4053055"/>
            <a:ext cx="10661716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О</a:t>
            </a: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пора на личный опыт детей;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оступность материала для детей дошкольного возраста;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аксимальное привлечении родителей и оказание им 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практической помощи;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300" dirty="0">
                <a:latin typeface="Times New Roman" panose="02020603050405020304" pitchFamily="18" charset="0"/>
                <a:ea typeface="Calibri" panose="020F0502020204030204" pitchFamily="34" charset="0"/>
              </a:rPr>
              <a:t>И</a:t>
            </a:r>
            <a:r>
              <a:rPr lang="ru-RU" sz="2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нтеграция совместной деятельности детей и родителей дома с их деятельностью в дошкольном образовательном учреждении.</a:t>
            </a:r>
            <a:endParaRPr lang="ru-RU" sz="2300" dirty="0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ECB0FADF-DEA3-4A52-8301-561A661EEF4E}"/>
              </a:ext>
            </a:extLst>
          </p:cNvPr>
          <p:cNvCxnSpPr>
            <a:cxnSpLocks/>
          </p:cNvCxnSpPr>
          <p:nvPr/>
        </p:nvCxnSpPr>
        <p:spPr>
          <a:xfrm>
            <a:off x="3937264" y="1163299"/>
            <a:ext cx="38791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3E8E1AF-62F7-4F80-9FC1-17A185A5EB98}"/>
              </a:ext>
            </a:extLst>
          </p:cNvPr>
          <p:cNvCxnSpPr>
            <a:cxnSpLocks/>
          </p:cNvCxnSpPr>
          <p:nvPr/>
        </p:nvCxnSpPr>
        <p:spPr>
          <a:xfrm>
            <a:off x="3565688" y="3952220"/>
            <a:ext cx="47676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A:\ФИНАНСОВАЯ ГРАМОТНОСТЬ\загрузки с телефона\88a6ac1f4dd401af55c0227a1a3e210764.jpg">
            <a:extLst>
              <a:ext uri="{FF2B5EF4-FFF2-40B4-BE49-F238E27FC236}">
                <a16:creationId xmlns:a16="http://schemas.microsoft.com/office/drawing/2014/main" id="{645917F7-F5CC-4128-88A8-66FFA443A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743898" y="3150253"/>
            <a:ext cx="2572164" cy="2446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B6AECB3C-F79A-4CA7-99B9-69CDD599E65F}"/>
              </a:ext>
            </a:extLst>
          </p:cNvPr>
          <p:cNvCxnSpPr>
            <a:cxnSpLocks/>
          </p:cNvCxnSpPr>
          <p:nvPr/>
        </p:nvCxnSpPr>
        <p:spPr>
          <a:xfrm>
            <a:off x="3540548" y="3952220"/>
            <a:ext cx="47676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3BE0276C-C057-4205-84A6-58FF74D16032}"/>
              </a:ext>
            </a:extLst>
          </p:cNvPr>
          <p:cNvCxnSpPr>
            <a:cxnSpLocks/>
          </p:cNvCxnSpPr>
          <p:nvPr/>
        </p:nvCxnSpPr>
        <p:spPr>
          <a:xfrm>
            <a:off x="3565688" y="3952220"/>
            <a:ext cx="476760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1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E2A189-A6E0-4131-9B89-963581EDE926}"/>
              </a:ext>
            </a:extLst>
          </p:cNvPr>
          <p:cNvSpPr txBox="1"/>
          <p:nvPr/>
        </p:nvSpPr>
        <p:spPr>
          <a:xfrm>
            <a:off x="838986" y="622935"/>
            <a:ext cx="12254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Цель: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697C10-F81D-4B10-900F-901FC45E7AD4}"/>
              </a:ext>
            </a:extLst>
          </p:cNvPr>
          <p:cNvSpPr txBox="1"/>
          <p:nvPr/>
        </p:nvSpPr>
        <p:spPr>
          <a:xfrm>
            <a:off x="710153" y="1676305"/>
            <a:ext cx="1487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Задачи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096A87-1346-4408-B1B4-217965578E62}"/>
              </a:ext>
            </a:extLst>
          </p:cNvPr>
          <p:cNvSpPr txBox="1"/>
          <p:nvPr/>
        </p:nvSpPr>
        <p:spPr>
          <a:xfrm>
            <a:off x="710153" y="660642"/>
            <a:ext cx="107654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Создание благоприятных педагогических условий для формирования основ финансовой грамотности у детей старшего дошкольного возраста с учетом активного участия всех субъектов учебно-воспитательного процесса в совместной деятельности.</a:t>
            </a:r>
            <a:endParaRPr lang="ru-RU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1E21C6-8BB0-49D0-8BE8-9517808571FC}"/>
              </a:ext>
            </a:extLst>
          </p:cNvPr>
          <p:cNvSpPr txBox="1"/>
          <p:nvPr/>
        </p:nvSpPr>
        <p:spPr>
          <a:xfrm>
            <a:off x="838986" y="1676305"/>
            <a:ext cx="10510886" cy="4047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 первоначальные представления об основах финансовой грамотности; объяснить некоторые доступные для этого возраста экономические взаимосвязи, складывающиеся в непосредственном окружении (труд, товар, деньги, цена, стоимость - с одной стороны и нравственными понятиями, такими, как бережливость, честность, экономность, щедрость и т.д.)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детей правильно вести себя в реальных жизненных ситуациях, носящих экономический характер (покупка в магазине, плата за проезд в транспорте и т.д.);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научить понимать и ценить окружающий предметный мир (как результат труда людей), видеть красоту человеческого творения и относиться к нему с уважением;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обогатить словарный запас основными финансово-экономическими понятиями, соответствующими возрасту детей;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формирования элементарных экономических знаний у детей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01204E8-504A-4580-87E0-AF61DBE40468}"/>
              </a:ext>
            </a:extLst>
          </p:cNvPr>
          <p:cNvCxnSpPr>
            <a:cxnSpLocks/>
          </p:cNvCxnSpPr>
          <p:nvPr/>
        </p:nvCxnSpPr>
        <p:spPr>
          <a:xfrm>
            <a:off x="710153" y="1795275"/>
            <a:ext cx="107654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188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1C0533-5C37-47F7-8FA1-D26FE8402E1D}"/>
              </a:ext>
            </a:extLst>
          </p:cNvPr>
          <p:cNvSpPr txBox="1"/>
          <p:nvPr/>
        </p:nvSpPr>
        <p:spPr>
          <a:xfrm>
            <a:off x="862551" y="643483"/>
            <a:ext cx="10496747" cy="5807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tabLst>
                <a:tab pos="270510" algn="l"/>
              </a:tabLst>
            </a:pPr>
            <a:r>
              <a:rPr lang="ru-RU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основы финансовой грамотности дошкольников посредством разнообразных видов детской деятельности;</a:t>
            </a:r>
            <a:endParaRPr lang="ru-RU" sz="1600" u="none" strike="no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развивать память, внимание, речь, стимулировать активность детей.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</a:pPr>
            <a:r>
              <a:rPr lang="ru-RU" sz="16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6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27051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уважение к своему и чужому труду, добросовестному отношению к посильному труду, предусматривающему взаимопомощь между членами семьи, друзьями4 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27051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нравственно-экономические качества личности: трудолюбие, добросовестности, ответственности и самоконтроля, уверенности в себе.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педагогов.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поддерживать замыслы детей и помогать найти способы их решения;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применять в работе с детьми педагогические технологии, ориентированные на формирование 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 финансовой грамотности.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родителей.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организовать педагогическое просвещение родителей воспитанников в вопросах финансово-экономического образования дошкольников;</a:t>
            </a: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способствовать повышению роли семьи в воспитании у детей нравственно-экономические качества личности;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1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вовлекать родителей в активное сотрудничество.</a:t>
            </a:r>
          </a:p>
        </p:txBody>
      </p:sp>
    </p:spTree>
    <p:extLst>
      <p:ext uri="{BB962C8B-B14F-4D97-AF65-F5344CB8AC3E}">
        <p14:creationId xmlns:p14="http://schemas.microsoft.com/office/powerpoint/2010/main" val="995074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DECBCE-DB80-444F-8AE6-F11A806F74FD}"/>
              </a:ext>
            </a:extLst>
          </p:cNvPr>
          <p:cNvSpPr txBox="1"/>
          <p:nvPr/>
        </p:nvSpPr>
        <p:spPr>
          <a:xfrm>
            <a:off x="4345758" y="800580"/>
            <a:ext cx="69899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дети старшего дошкольного возраста от 6 до 7 лет (подготовительная к школе группа), воспитатели, родители (законные представители)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897AAC-421A-4211-8ED4-A6BF3FAE92DC}"/>
              </a:ext>
            </a:extLst>
          </p:cNvPr>
          <p:cNvSpPr txBox="1"/>
          <p:nvPr/>
        </p:nvSpPr>
        <p:spPr>
          <a:xfrm>
            <a:off x="710150" y="800580"/>
            <a:ext cx="3126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Целевая аудитория </a:t>
            </a:r>
          </a:p>
          <a:p>
            <a:pPr algn="r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проекта –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2AA0EB-9278-46B1-9A9E-5A324CD513EB}"/>
              </a:ext>
            </a:extLst>
          </p:cNvPr>
          <p:cNvSpPr txBox="1"/>
          <p:nvPr/>
        </p:nvSpPr>
        <p:spPr>
          <a:xfrm>
            <a:off x="776920" y="1912997"/>
            <a:ext cx="23064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Тип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проекта –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D1E24-DEFD-4ABF-BFCB-906F1B8675C6}"/>
              </a:ext>
            </a:extLst>
          </p:cNvPr>
          <p:cNvSpPr txBox="1"/>
          <p:nvPr/>
        </p:nvSpPr>
        <p:spPr>
          <a:xfrm>
            <a:off x="4345758" y="1912997"/>
            <a:ext cx="6117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информационно-практико-ориентированный</a:t>
            </a:r>
            <a:endParaRPr lang="ru-RU" b="1" dirty="0">
              <a:latin typeface="Georgia" panose="02040502050405020303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C2A91E-81AA-4AE8-9279-D4097FF75399}"/>
              </a:ext>
            </a:extLst>
          </p:cNvPr>
          <p:cNvSpPr txBox="1"/>
          <p:nvPr/>
        </p:nvSpPr>
        <p:spPr>
          <a:xfrm>
            <a:off x="776920" y="2717638"/>
            <a:ext cx="305979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Срок реализации–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04567D-B878-4F34-843D-1A273D581988}"/>
              </a:ext>
            </a:extLst>
          </p:cNvPr>
          <p:cNvSpPr txBox="1"/>
          <p:nvPr/>
        </p:nvSpPr>
        <p:spPr>
          <a:xfrm>
            <a:off x="4345757" y="2733027"/>
            <a:ext cx="7183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среднесрочный (январь 2024 г. – март 2024 г.)</a:t>
            </a:r>
            <a:endParaRPr lang="ru-RU" b="1" dirty="0"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79E02A4-9D41-4E63-9976-0FD599DF1D10}"/>
              </a:ext>
            </a:extLst>
          </p:cNvPr>
          <p:cNvCxnSpPr>
            <a:cxnSpLocks/>
          </p:cNvCxnSpPr>
          <p:nvPr/>
        </p:nvCxnSpPr>
        <p:spPr>
          <a:xfrm>
            <a:off x="710153" y="1795275"/>
            <a:ext cx="107654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7FE9818-CC0D-44C2-BA9F-E5E9DC7A6FB3}"/>
              </a:ext>
            </a:extLst>
          </p:cNvPr>
          <p:cNvCxnSpPr>
            <a:cxnSpLocks/>
          </p:cNvCxnSpPr>
          <p:nvPr/>
        </p:nvCxnSpPr>
        <p:spPr>
          <a:xfrm>
            <a:off x="710150" y="2522710"/>
            <a:ext cx="107654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15F9ED6-FB80-4299-81FE-C4BA3386A47A}"/>
              </a:ext>
            </a:extLst>
          </p:cNvPr>
          <p:cNvCxnSpPr>
            <a:cxnSpLocks/>
          </p:cNvCxnSpPr>
          <p:nvPr/>
        </p:nvCxnSpPr>
        <p:spPr>
          <a:xfrm>
            <a:off x="776920" y="3212437"/>
            <a:ext cx="1076541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F5F9063-0308-4D42-A209-5BA1E5E53410}"/>
              </a:ext>
            </a:extLst>
          </p:cNvPr>
          <p:cNvSpPr txBox="1"/>
          <p:nvPr/>
        </p:nvSpPr>
        <p:spPr>
          <a:xfrm>
            <a:off x="598599" y="3627404"/>
            <a:ext cx="3126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Этапы реализации проекта – 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87A5D5-748F-4E42-9D96-14195DD5FD6E}"/>
              </a:ext>
            </a:extLst>
          </p:cNvPr>
          <p:cNvSpPr txBox="1"/>
          <p:nvPr/>
        </p:nvSpPr>
        <p:spPr>
          <a:xfrm>
            <a:off x="4106161" y="3627404"/>
            <a:ext cx="6989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I</a:t>
            </a:r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этап – организационно-подготовительный</a:t>
            </a:r>
          </a:p>
          <a:p>
            <a:pPr algn="ctr"/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</a:rPr>
              <a:t>(09.01.2024 г. – 19.01.2024 г.)</a:t>
            </a:r>
            <a:endParaRPr lang="en-US" sz="18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7B7946-C268-4F84-8ECF-FD8CFA107D41}"/>
              </a:ext>
            </a:extLst>
          </p:cNvPr>
          <p:cNvSpPr txBox="1"/>
          <p:nvPr/>
        </p:nvSpPr>
        <p:spPr>
          <a:xfrm>
            <a:off x="4106161" y="4480980"/>
            <a:ext cx="69899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II</a:t>
            </a:r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этап – основной (практический)</a:t>
            </a:r>
          </a:p>
          <a:p>
            <a:pPr algn="ctr"/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</a:rPr>
              <a:t>(22.01.2024 г. – 15.03.2024 г.)</a:t>
            </a:r>
            <a:endParaRPr lang="en-US" sz="18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63B9AA-CCDF-4C29-97D3-A55878BCF84C}"/>
              </a:ext>
            </a:extLst>
          </p:cNvPr>
          <p:cNvSpPr txBox="1"/>
          <p:nvPr/>
        </p:nvSpPr>
        <p:spPr>
          <a:xfrm>
            <a:off x="4106161" y="5411089"/>
            <a:ext cx="74691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III</a:t>
            </a:r>
            <a:r>
              <a:rPr lang="ru-RU" sz="1800" b="1" dirty="0">
                <a:effectLst/>
                <a:latin typeface="Georgia" panose="02040502050405020303" pitchFamily="18" charset="0"/>
                <a:ea typeface="Calibri" panose="020F0502020204030204" pitchFamily="34" charset="0"/>
              </a:rPr>
              <a:t> этап – заключительный (обобщающе-аналитический)</a:t>
            </a:r>
          </a:p>
          <a:p>
            <a:pPr algn="ctr"/>
            <a:r>
              <a:rPr lang="ru-RU" dirty="0">
                <a:latin typeface="Georgia" panose="02040502050405020303" pitchFamily="18" charset="0"/>
                <a:ea typeface="Calibri" panose="020F0502020204030204" pitchFamily="34" charset="0"/>
              </a:rPr>
              <a:t>(18.03.2024 г. – 29.03.2024 г.)</a:t>
            </a:r>
            <a:endParaRPr lang="en-US" sz="1800" dirty="0">
              <a:effectLst/>
              <a:latin typeface="Georgia" panose="02040502050405020303" pitchFamily="18" charset="0"/>
              <a:ea typeface="Calibri" panose="020F0502020204030204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E07C7250-C56D-49BA-B132-88AC0269F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64" b="89901" l="1656" r="96689">
                        <a14:foregroundMark x1="36069" y1="9106" x2="41060" y2="5464"/>
                        <a14:foregroundMark x1="41060" y1="5464" x2="47453" y2="5464"/>
                        <a14:foregroundMark x1="89699" y1="43775" x2="91407" y2="44883"/>
                        <a14:foregroundMark x1="88576" y1="43046" x2="88827" y2="43209"/>
                        <a14:foregroundMark x1="95818" y1="58283" x2="96562" y2="65775"/>
                        <a14:foregroundMark x1="95703" y1="57119" x2="95803" y2="58128"/>
                        <a14:foregroundMark x1="95687" y1="56954" x2="95703" y2="57119"/>
                        <a14:foregroundMark x1="95670" y1="56788" x2="95687" y2="56954"/>
                        <a14:foregroundMark x1="95161" y1="51656" x2="95537" y2="55437"/>
                        <a14:foregroundMark x1="95145" y1="51490" x2="95161" y2="51656"/>
                        <a14:foregroundMark x1="95113" y1="51163" x2="95145" y2="51490"/>
                        <a14:foregroundMark x1="8940" y1="54305" x2="8940" y2="54305"/>
                        <a14:foregroundMark x1="1656" y1="67550" x2="1656" y2="67550"/>
                        <a14:foregroundMark x1="94205" y1="49338" x2="94205" y2="49338"/>
                        <a14:foregroundMark x1="94040" y1="48344" x2="94040" y2="48344"/>
                        <a14:foregroundMark x1="92881" y1="47185" x2="95033" y2="50662"/>
                        <a14:backgroundMark x1="48179" y1="5629" x2="48179" y2="5629"/>
                        <a14:backgroundMark x1="35099" y1="10099" x2="35099" y2="10099"/>
                        <a14:backgroundMark x1="35265" y1="9437" x2="35265" y2="9437"/>
                        <a14:backgroundMark x1="35099" y1="9934" x2="35099" y2="9934"/>
                        <a14:backgroundMark x1="35099" y1="9934" x2="35099" y2="9934"/>
                        <a14:backgroundMark x1="35099" y1="10596" x2="35099" y2="10596"/>
                        <a14:backgroundMark x1="9272" y1="54636" x2="9272" y2="54636"/>
                        <a14:backgroundMark x1="8609" y1="54636" x2="8609" y2="54636"/>
                        <a14:backgroundMark x1="8940" y1="54636" x2="8940" y2="54636"/>
                        <a14:backgroundMark x1="3974" y1="65066" x2="3974" y2="65066"/>
                        <a14:backgroundMark x1="3974" y1="64570" x2="3808" y2="64901"/>
                        <a14:backgroundMark x1="8609" y1="54470" x2="8609" y2="54470"/>
                        <a14:backgroundMark x1="8775" y1="54470" x2="8775" y2="54470"/>
                        <a14:backgroundMark x1="88245" y1="42881" x2="88245" y2="42881"/>
                        <a14:backgroundMark x1="88245" y1="43046" x2="88411" y2="43046"/>
                        <a14:backgroundMark x1="88742" y1="43377" x2="90232" y2="42715"/>
                        <a14:backgroundMark x1="89073" y1="42881" x2="89073" y2="42881"/>
                        <a14:backgroundMark x1="88742" y1="43046" x2="88742" y2="43046"/>
                        <a14:backgroundMark x1="95441" y1="50437" x2="95695" y2="50828"/>
                        <a14:backgroundMark x1="91722" y1="44702" x2="93213" y2="47001"/>
                        <a14:backgroundMark x1="95695" y1="50828" x2="95695" y2="50828"/>
                        <a14:backgroundMark x1="95364" y1="51490" x2="95364" y2="51490"/>
                        <a14:backgroundMark x1="95199" y1="51656" x2="95199" y2="51656"/>
                        <a14:backgroundMark x1="95033" y1="51159" x2="95033" y2="51159"/>
                        <a14:backgroundMark x1="95861" y1="57119" x2="95861" y2="57119"/>
                        <a14:backgroundMark x1="95861" y1="56623" x2="95861" y2="56623"/>
                        <a14:backgroundMark x1="95861" y1="56457" x2="95861" y2="56457"/>
                        <a14:backgroundMark x1="94536" y1="56788" x2="94536" y2="56788"/>
                        <a14:backgroundMark x1="95530" y1="56954" x2="95530" y2="56954"/>
                        <a14:backgroundMark x1="95364" y1="56954" x2="95199" y2="56623"/>
                        <a14:backgroundMark x1="95199" y1="56457" x2="95199" y2="56457"/>
                        <a14:backgroundMark x1="95530" y1="55960" x2="95530" y2="55960"/>
                        <a14:backgroundMark x1="95695" y1="55629" x2="96026" y2="54636"/>
                        <a14:backgroundMark x1="95861" y1="56457" x2="95695" y2="56623"/>
                        <a14:backgroundMark x1="95364" y1="56457" x2="95364" y2="56457"/>
                        <a14:backgroundMark x1="95530" y1="56623" x2="95530" y2="56788"/>
                        <a14:backgroundMark x1="96026" y1="56623" x2="96026" y2="56623"/>
                        <a14:backgroundMark x1="95364" y1="56623" x2="95364" y2="56623"/>
                        <a14:backgroundMark x1="96192" y1="56126" x2="96192" y2="56126"/>
                        <a14:backgroundMark x1="95199" y1="56291" x2="95199" y2="56291"/>
                        <a14:backgroundMark x1="95199" y1="56291" x2="96026" y2="55132"/>
                        <a14:backgroundMark x1="97517" y1="66887" x2="96358" y2="67384"/>
                        <a14:backgroundMark x1="48179" y1="4967" x2="53311" y2="11258"/>
                        <a14:backgroundMark x1="47682" y1="5298" x2="47682" y2="5298"/>
                        <a14:backgroundMark x1="47351" y1="4967" x2="47185" y2="4967"/>
                        <a14:backgroundMark x1="34768" y1="9934" x2="34768" y2="9934"/>
                        <a14:backgroundMark x1="35265" y1="9934" x2="35265" y2="9934"/>
                        <a14:backgroundMark x1="35430" y1="9106" x2="35430" y2="9272"/>
                        <a14:backgroundMark x1="35430" y1="9768" x2="35430" y2="9768"/>
                        <a14:backgroundMark x1="35430" y1="9768" x2="34934" y2="9437"/>
                        <a14:backgroundMark x1="34106" y1="10430" x2="34768" y2="10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920" y="4105795"/>
            <a:ext cx="2758132" cy="2758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74576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716</TotalTime>
  <Words>1644</Words>
  <Application>Microsoft Office PowerPoint</Application>
  <PresentationFormat>Широкоэкранный</PresentationFormat>
  <Paragraphs>147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Garamond</vt:lpstr>
      <vt:lpstr>Georgia</vt:lpstr>
      <vt:lpstr>Symbol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32</cp:revision>
  <dcterms:created xsi:type="dcterms:W3CDTF">2024-01-24T17:34:04Z</dcterms:created>
  <dcterms:modified xsi:type="dcterms:W3CDTF">2024-01-26T07:36:08Z</dcterms:modified>
</cp:coreProperties>
</file>