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62" r:id="rId4"/>
    <p:sldId id="264" r:id="rId5"/>
    <p:sldId id="265" r:id="rId6"/>
    <p:sldId id="267" r:id="rId7"/>
    <p:sldId id="268" r:id="rId8"/>
    <p:sldId id="269" r:id="rId9"/>
    <p:sldId id="271" r:id="rId10"/>
    <p:sldId id="270" r:id="rId11"/>
    <p:sldId id="273" r:id="rId12"/>
    <p:sldId id="272" r:id="rId13"/>
    <p:sldId id="280" r:id="rId14"/>
    <p:sldId id="279" r:id="rId15"/>
    <p:sldId id="274" r:id="rId16"/>
    <p:sldId id="275" r:id="rId17"/>
    <p:sldId id="276" r:id="rId18"/>
    <p:sldId id="277" r:id="rId19"/>
    <p:sldId id="278" r:id="rId20"/>
    <p:sldId id="266" r:id="rId21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F6837-3D2D-45ED-A13B-90BA7678FF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D7A15F-A9F8-4D48-8136-D2E27EEC7F3E}">
      <dgm:prSet phldrT="[Текст]" custT="1"/>
      <dgm:spPr>
        <a:xfrm>
          <a:off x="144016" y="288037"/>
          <a:ext cx="5494553" cy="1117413"/>
        </a:xfrm>
        <a:prstGeom prst="roundRect">
          <a:avLst/>
        </a:prstGeom>
        <a:solidFill>
          <a:srgbClr val="2D7AC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Интерактивное обучение</a:t>
          </a:r>
          <a:endParaRPr lang="ru-RU" sz="32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/>
            <a:ea typeface="+mn-ea"/>
            <a:cs typeface="+mn-cs"/>
          </a:endParaRPr>
        </a:p>
      </dgm:t>
    </dgm:pt>
    <dgm:pt modelId="{551812B5-2314-4048-9B93-4F72D9C6F9D2}" type="parTrans" cxnId="{5B2A3A27-9676-471E-9005-F78DB4761696}">
      <dgm:prSet/>
      <dgm:spPr/>
      <dgm:t>
        <a:bodyPr/>
        <a:lstStyle/>
        <a:p>
          <a:endParaRPr lang="ru-RU"/>
        </a:p>
      </dgm:t>
    </dgm:pt>
    <dgm:pt modelId="{3FBB319F-8DC0-46AC-B8A9-B99D1F5A1E28}" type="sibTrans" cxnId="{5B2A3A27-9676-471E-9005-F78DB4761696}">
      <dgm:prSet/>
      <dgm:spPr/>
      <dgm:t>
        <a:bodyPr/>
        <a:lstStyle/>
        <a:p>
          <a:endParaRPr lang="ru-RU"/>
        </a:p>
      </dgm:t>
    </dgm:pt>
    <dgm:pt modelId="{A09CD038-11D6-4B5E-B8B1-B7CCD543CF94}" type="pres">
      <dgm:prSet presAssocID="{53DF6837-3D2D-45ED-A13B-90BA7678FF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06AF99-75B6-4AB3-BD2A-CFA6A6D91435}" type="pres">
      <dgm:prSet presAssocID="{90D7A15F-A9F8-4D48-8136-D2E27EEC7F3E}" presName="parentLin" presStyleCnt="0"/>
      <dgm:spPr/>
    </dgm:pt>
    <dgm:pt modelId="{1044CC1A-F082-4C77-BE2A-9BD1C6CF000F}" type="pres">
      <dgm:prSet presAssocID="{90D7A15F-A9F8-4D48-8136-D2E27EEC7F3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6307FFB-485E-4FEB-B0B8-29A1C69FE800}" type="pres">
      <dgm:prSet presAssocID="{90D7A15F-A9F8-4D48-8136-D2E27EEC7F3E}" presName="parentText" presStyleLbl="node1" presStyleIdx="0" presStyleCnt="1" custScaleX="97833" custScaleY="58235" custLinFactNeighborX="-64100" custLinFactNeighborY="-59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BF377-4D62-4567-8521-FB3BB5090DEA}" type="pres">
      <dgm:prSet presAssocID="{90D7A15F-A9F8-4D48-8136-D2E27EEC7F3E}" presName="negativeSpace" presStyleCnt="0"/>
      <dgm:spPr/>
    </dgm:pt>
    <dgm:pt modelId="{A276C2FB-7A73-44DA-91D7-8FBC15CA9074}" type="pres">
      <dgm:prSet presAssocID="{90D7A15F-A9F8-4D48-8136-D2E27EEC7F3E}" presName="childText" presStyleLbl="conFgAcc1" presStyleIdx="0" presStyleCnt="1" custScaleX="68752" custScaleY="71163" custLinFactNeighborX="7478" custLinFactNeighborY="-68262">
        <dgm:presLayoutVars>
          <dgm:bulletEnabled val="1"/>
        </dgm:presLayoutVars>
      </dgm:prSet>
      <dgm:spPr>
        <a:xfrm>
          <a:off x="410307" y="0"/>
          <a:ext cx="5516127" cy="1165649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D7AC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4A285DFB-E018-42A2-B9EA-F661CAB52770}" type="presOf" srcId="{53DF6837-3D2D-45ED-A13B-90BA7678FFAB}" destId="{A09CD038-11D6-4B5E-B8B1-B7CCD543CF94}" srcOrd="0" destOrd="0" presId="urn:microsoft.com/office/officeart/2005/8/layout/list1"/>
    <dgm:cxn modelId="{95FFBB33-7A33-49F9-A6C5-786346417F4F}" type="presOf" srcId="{90D7A15F-A9F8-4D48-8136-D2E27EEC7F3E}" destId="{1044CC1A-F082-4C77-BE2A-9BD1C6CF000F}" srcOrd="0" destOrd="0" presId="urn:microsoft.com/office/officeart/2005/8/layout/list1"/>
    <dgm:cxn modelId="{21CEA703-9B5F-498D-9DC8-455D5F8D5554}" type="presOf" srcId="{90D7A15F-A9F8-4D48-8136-D2E27EEC7F3E}" destId="{D6307FFB-485E-4FEB-B0B8-29A1C69FE800}" srcOrd="1" destOrd="0" presId="urn:microsoft.com/office/officeart/2005/8/layout/list1"/>
    <dgm:cxn modelId="{5B2A3A27-9676-471E-9005-F78DB4761696}" srcId="{53DF6837-3D2D-45ED-A13B-90BA7678FFAB}" destId="{90D7A15F-A9F8-4D48-8136-D2E27EEC7F3E}" srcOrd="0" destOrd="0" parTransId="{551812B5-2314-4048-9B93-4F72D9C6F9D2}" sibTransId="{3FBB319F-8DC0-46AC-B8A9-B99D1F5A1E28}"/>
    <dgm:cxn modelId="{1C4E5A42-6DD2-45E3-A11D-A10EC7DC1ABA}" type="presParOf" srcId="{A09CD038-11D6-4B5E-B8B1-B7CCD543CF94}" destId="{5D06AF99-75B6-4AB3-BD2A-CFA6A6D91435}" srcOrd="0" destOrd="0" presId="urn:microsoft.com/office/officeart/2005/8/layout/list1"/>
    <dgm:cxn modelId="{24D2284A-4803-4046-AEBA-726BD12E3333}" type="presParOf" srcId="{5D06AF99-75B6-4AB3-BD2A-CFA6A6D91435}" destId="{1044CC1A-F082-4C77-BE2A-9BD1C6CF000F}" srcOrd="0" destOrd="0" presId="urn:microsoft.com/office/officeart/2005/8/layout/list1"/>
    <dgm:cxn modelId="{CA58F47C-D6A4-4CFC-9FCA-B00B58A6C454}" type="presParOf" srcId="{5D06AF99-75B6-4AB3-BD2A-CFA6A6D91435}" destId="{D6307FFB-485E-4FEB-B0B8-29A1C69FE800}" srcOrd="1" destOrd="0" presId="urn:microsoft.com/office/officeart/2005/8/layout/list1"/>
    <dgm:cxn modelId="{DC4B2386-2259-468E-BE45-16906274832C}" type="presParOf" srcId="{A09CD038-11D6-4B5E-B8B1-B7CCD543CF94}" destId="{A46BF377-4D62-4567-8521-FB3BB5090DEA}" srcOrd="1" destOrd="0" presId="urn:microsoft.com/office/officeart/2005/8/layout/list1"/>
    <dgm:cxn modelId="{059D1D09-DB1E-406F-976D-272E799B926A}" type="presParOf" srcId="{A09CD038-11D6-4B5E-B8B1-B7CCD543CF94}" destId="{A276C2FB-7A73-44DA-91D7-8FBC15CA90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F6837-3D2D-45ED-A13B-90BA7678FF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D7A15F-A9F8-4D48-8136-D2E27EEC7F3E}">
      <dgm:prSet phldrT="[Текст]" custT="1"/>
      <dgm:spPr>
        <a:xfrm>
          <a:off x="144016" y="628060"/>
          <a:ext cx="5450690" cy="1117413"/>
        </a:xfrm>
        <a:prstGeom prst="roundRect">
          <a:avLst/>
        </a:prstGeom>
        <a:solidFill>
          <a:srgbClr val="5AABCC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Интерактивные технологии</a:t>
          </a:r>
          <a:endParaRPr lang="ru-RU" sz="32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/>
            <a:ea typeface="+mn-ea"/>
            <a:cs typeface="+mn-cs"/>
          </a:endParaRPr>
        </a:p>
      </dgm:t>
    </dgm:pt>
    <dgm:pt modelId="{551812B5-2314-4048-9B93-4F72D9C6F9D2}" type="parTrans" cxnId="{5B2A3A27-9676-471E-9005-F78DB4761696}">
      <dgm:prSet/>
      <dgm:spPr/>
      <dgm:t>
        <a:bodyPr/>
        <a:lstStyle/>
        <a:p>
          <a:endParaRPr lang="ru-RU"/>
        </a:p>
      </dgm:t>
    </dgm:pt>
    <dgm:pt modelId="{3FBB319F-8DC0-46AC-B8A9-B99D1F5A1E28}" type="sibTrans" cxnId="{5B2A3A27-9676-471E-9005-F78DB4761696}">
      <dgm:prSet/>
      <dgm:spPr/>
      <dgm:t>
        <a:bodyPr/>
        <a:lstStyle/>
        <a:p>
          <a:endParaRPr lang="ru-RU"/>
        </a:p>
      </dgm:t>
    </dgm:pt>
    <dgm:pt modelId="{A09CD038-11D6-4B5E-B8B1-B7CCD543CF94}" type="pres">
      <dgm:prSet presAssocID="{53DF6837-3D2D-45ED-A13B-90BA7678FF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06AF99-75B6-4AB3-BD2A-CFA6A6D91435}" type="pres">
      <dgm:prSet presAssocID="{90D7A15F-A9F8-4D48-8136-D2E27EEC7F3E}" presName="parentLin" presStyleCnt="0"/>
      <dgm:spPr/>
    </dgm:pt>
    <dgm:pt modelId="{1044CC1A-F082-4C77-BE2A-9BD1C6CF000F}" type="pres">
      <dgm:prSet presAssocID="{90D7A15F-A9F8-4D48-8136-D2E27EEC7F3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6307FFB-485E-4FEB-B0B8-29A1C69FE800}" type="pres">
      <dgm:prSet presAssocID="{90D7A15F-A9F8-4D48-8136-D2E27EEC7F3E}" presName="parentText" presStyleLbl="node1" presStyleIdx="0" presStyleCnt="1" custScaleX="97052" custScaleY="58235" custLinFactNeighborX="-64100" custLinFactNeighborY="-59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BF377-4D62-4567-8521-FB3BB5090DEA}" type="pres">
      <dgm:prSet presAssocID="{90D7A15F-A9F8-4D48-8136-D2E27EEC7F3E}" presName="negativeSpace" presStyleCnt="0"/>
      <dgm:spPr/>
    </dgm:pt>
    <dgm:pt modelId="{A276C2FB-7A73-44DA-91D7-8FBC15CA9074}" type="pres">
      <dgm:prSet presAssocID="{90D7A15F-A9F8-4D48-8136-D2E27EEC7F3E}" presName="childText" presStyleLbl="conFgAcc1" presStyleIdx="0" presStyleCnt="1" custScaleX="68752" custScaleY="71163" custLinFactNeighborX="5114" custLinFactNeighborY="-69661">
        <dgm:presLayoutVars>
          <dgm:bulletEnabled val="1"/>
        </dgm:presLayoutVars>
      </dgm:prSet>
      <dgm:spPr>
        <a:xfrm>
          <a:off x="410307" y="232010"/>
          <a:ext cx="5516127" cy="1165649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D7AC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F14FB61E-BB84-4A50-80C9-5942F44CF3F7}" type="presOf" srcId="{53DF6837-3D2D-45ED-A13B-90BA7678FFAB}" destId="{A09CD038-11D6-4B5E-B8B1-B7CCD543CF94}" srcOrd="0" destOrd="0" presId="urn:microsoft.com/office/officeart/2005/8/layout/list1"/>
    <dgm:cxn modelId="{5B2A3A27-9676-471E-9005-F78DB4761696}" srcId="{53DF6837-3D2D-45ED-A13B-90BA7678FFAB}" destId="{90D7A15F-A9F8-4D48-8136-D2E27EEC7F3E}" srcOrd="0" destOrd="0" parTransId="{551812B5-2314-4048-9B93-4F72D9C6F9D2}" sibTransId="{3FBB319F-8DC0-46AC-B8A9-B99D1F5A1E28}"/>
    <dgm:cxn modelId="{BC8D0D5C-3F47-47F5-ABF4-242B38972DC9}" type="presOf" srcId="{90D7A15F-A9F8-4D48-8136-D2E27EEC7F3E}" destId="{1044CC1A-F082-4C77-BE2A-9BD1C6CF000F}" srcOrd="0" destOrd="0" presId="urn:microsoft.com/office/officeart/2005/8/layout/list1"/>
    <dgm:cxn modelId="{33B9B7B7-973B-4BD5-B623-749A3F62A463}" type="presOf" srcId="{90D7A15F-A9F8-4D48-8136-D2E27EEC7F3E}" destId="{D6307FFB-485E-4FEB-B0B8-29A1C69FE800}" srcOrd="1" destOrd="0" presId="urn:microsoft.com/office/officeart/2005/8/layout/list1"/>
    <dgm:cxn modelId="{A5486CEC-C7C8-4F85-AC6C-734086AB640D}" type="presParOf" srcId="{A09CD038-11D6-4B5E-B8B1-B7CCD543CF94}" destId="{5D06AF99-75B6-4AB3-BD2A-CFA6A6D91435}" srcOrd="0" destOrd="0" presId="urn:microsoft.com/office/officeart/2005/8/layout/list1"/>
    <dgm:cxn modelId="{EAD08464-90FF-400E-BFF5-E18B85BA827D}" type="presParOf" srcId="{5D06AF99-75B6-4AB3-BD2A-CFA6A6D91435}" destId="{1044CC1A-F082-4C77-BE2A-9BD1C6CF000F}" srcOrd="0" destOrd="0" presId="urn:microsoft.com/office/officeart/2005/8/layout/list1"/>
    <dgm:cxn modelId="{E27A36A7-0703-4ED6-BBE7-1F1C425BB571}" type="presParOf" srcId="{5D06AF99-75B6-4AB3-BD2A-CFA6A6D91435}" destId="{D6307FFB-485E-4FEB-B0B8-29A1C69FE800}" srcOrd="1" destOrd="0" presId="urn:microsoft.com/office/officeart/2005/8/layout/list1"/>
    <dgm:cxn modelId="{DF5B307F-93E7-4F54-BCF4-A27E5CD8E30E}" type="presParOf" srcId="{A09CD038-11D6-4B5E-B8B1-B7CCD543CF94}" destId="{A46BF377-4D62-4567-8521-FB3BB5090DEA}" srcOrd="1" destOrd="0" presId="urn:microsoft.com/office/officeart/2005/8/layout/list1"/>
    <dgm:cxn modelId="{EE50E8E3-5056-4751-A1D7-61394285B75D}" type="presParOf" srcId="{A09CD038-11D6-4B5E-B8B1-B7CCD543CF94}" destId="{A276C2FB-7A73-44DA-91D7-8FBC15CA90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165502-941F-4EF7-8AD2-860B0C2820DD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759A69-B1D5-41D8-A4CD-D215CD498C1D}">
      <dgm:prSet phldrT="[Текст]"/>
      <dgm:spPr>
        <a:xfrm rot="5400000">
          <a:off x="-251125" y="251633"/>
          <a:ext cx="1674173" cy="1171921"/>
        </a:xfrm>
        <a:prstGeom prst="chevron">
          <a:avLst/>
        </a:prstGeom>
        <a:gradFill rotWithShape="0">
          <a:gsLst>
            <a:gs pos="0">
              <a:srgbClr val="2D7AC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2D7AC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2D7AC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D7AC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rgbClr val="113F71"/>
              </a:solidFill>
              <a:latin typeface="Verdana"/>
              <a:ea typeface="+mn-ea"/>
              <a:cs typeface="+mn-cs"/>
            </a:rPr>
            <a:t>Интерактивные технологии</a:t>
          </a:r>
          <a:endParaRPr lang="ru-RU" dirty="0">
            <a:solidFill>
              <a:srgbClr val="113F71"/>
            </a:solidFill>
            <a:latin typeface="Verdana"/>
            <a:ea typeface="+mn-ea"/>
            <a:cs typeface="+mn-cs"/>
          </a:endParaRPr>
        </a:p>
      </dgm:t>
    </dgm:pt>
    <dgm:pt modelId="{9F667EBE-2B4F-4305-82B5-8D9B1A86A025}" type="parTrans" cxnId="{CB923F6C-BFF4-421E-B1C9-F2BF5988B09B}">
      <dgm:prSet/>
      <dgm:spPr/>
      <dgm:t>
        <a:bodyPr/>
        <a:lstStyle/>
        <a:p>
          <a:endParaRPr lang="ru-RU"/>
        </a:p>
      </dgm:t>
    </dgm:pt>
    <dgm:pt modelId="{E1E28DDE-546F-4C78-90BF-96500935DF30}" type="sibTrans" cxnId="{CB923F6C-BFF4-421E-B1C9-F2BF5988B09B}">
      <dgm:prSet/>
      <dgm:spPr/>
      <dgm:t>
        <a:bodyPr/>
        <a:lstStyle/>
        <a:p>
          <a:endParaRPr lang="ru-RU"/>
        </a:p>
      </dgm:t>
    </dgm:pt>
    <dgm:pt modelId="{19899674-34FF-41D8-AF8C-079442FA2DD4}">
      <dgm:prSet phldrT="[Текст]"/>
      <dgm:spPr>
        <a:xfrm rot="5400000">
          <a:off x="3966290" y="-2793861"/>
          <a:ext cx="1088212" cy="6676950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2D7AC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rgbClr val="113F71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организованное взаимодействие непосредственно между детьми и педагогом без использования компьютера</a:t>
          </a:r>
          <a:endParaRPr lang="ru-RU" dirty="0">
            <a:solidFill>
              <a:srgbClr val="113F71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DC95428F-4C8E-48F9-9F36-A3BAAF9434E2}" type="parTrans" cxnId="{C4B96704-6490-4118-B820-5FAC26FC64D8}">
      <dgm:prSet/>
      <dgm:spPr/>
      <dgm:t>
        <a:bodyPr/>
        <a:lstStyle/>
        <a:p>
          <a:endParaRPr lang="ru-RU"/>
        </a:p>
      </dgm:t>
    </dgm:pt>
    <dgm:pt modelId="{0725622F-87CF-4AA8-B66F-65DB62200F7C}" type="sibTrans" cxnId="{C4B96704-6490-4118-B820-5FAC26FC64D8}">
      <dgm:prSet/>
      <dgm:spPr/>
      <dgm:t>
        <a:bodyPr/>
        <a:lstStyle/>
        <a:p>
          <a:endParaRPr lang="ru-RU"/>
        </a:p>
      </dgm:t>
    </dgm:pt>
    <dgm:pt modelId="{49A5AA2A-2571-420F-ADF2-1BFB844FEDD9}">
      <dgm:prSet phldrT="[Текст]"/>
      <dgm:spPr>
        <a:xfrm rot="5400000">
          <a:off x="-251125" y="1632333"/>
          <a:ext cx="1674173" cy="1171921"/>
        </a:xfrm>
        <a:prstGeom prst="chevron">
          <a:avLst/>
        </a:prstGeom>
        <a:gradFill rotWithShape="0">
          <a:gsLst>
            <a:gs pos="0">
              <a:srgbClr val="2D7AC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2D7AC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2D7AC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D7AC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rgbClr val="113F71"/>
              </a:solidFill>
              <a:latin typeface="Verdana"/>
              <a:ea typeface="+mn-ea"/>
              <a:cs typeface="+mn-cs"/>
            </a:rPr>
            <a:t>Интерактивные технологии</a:t>
          </a:r>
          <a:endParaRPr lang="ru-RU" dirty="0">
            <a:solidFill>
              <a:srgbClr val="113F71"/>
            </a:solidFill>
            <a:latin typeface="Verdana"/>
            <a:ea typeface="+mn-ea"/>
            <a:cs typeface="+mn-cs"/>
          </a:endParaRPr>
        </a:p>
      </dgm:t>
    </dgm:pt>
    <dgm:pt modelId="{7C3A310C-1888-47CA-BE10-056EA2C007FC}" type="parTrans" cxnId="{9C3E5D46-DBAC-4485-9C86-FF05DFA71939}">
      <dgm:prSet/>
      <dgm:spPr/>
      <dgm:t>
        <a:bodyPr/>
        <a:lstStyle/>
        <a:p>
          <a:endParaRPr lang="ru-RU"/>
        </a:p>
      </dgm:t>
    </dgm:pt>
    <dgm:pt modelId="{2DC563D8-52B6-41EB-9ECA-3F1F8BF56ADD}" type="sibTrans" cxnId="{9C3E5D46-DBAC-4485-9C86-FF05DFA71939}">
      <dgm:prSet/>
      <dgm:spPr/>
      <dgm:t>
        <a:bodyPr/>
        <a:lstStyle/>
        <a:p>
          <a:endParaRPr lang="ru-RU"/>
        </a:p>
      </dgm:t>
    </dgm:pt>
    <dgm:pt modelId="{6835DDAD-B6A0-44A0-9327-5A78852B8EF5}">
      <dgm:prSet phldrT="[Текст]"/>
      <dgm:spPr>
        <a:xfrm rot="5400000">
          <a:off x="3966290" y="-1413161"/>
          <a:ext cx="1088212" cy="6676950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2D7AC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rgbClr val="113F71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технологии, построенные на взаимодействии с компьютером и посредством компьютера </a:t>
          </a:r>
          <a:endParaRPr lang="ru-RU" dirty="0">
            <a:solidFill>
              <a:srgbClr val="113F71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97704A88-EF86-4455-A2A1-010699782F94}" type="parTrans" cxnId="{2BBD8864-E45F-4E1D-9CF9-AB4B70363130}">
      <dgm:prSet/>
      <dgm:spPr/>
      <dgm:t>
        <a:bodyPr/>
        <a:lstStyle/>
        <a:p>
          <a:endParaRPr lang="ru-RU"/>
        </a:p>
      </dgm:t>
    </dgm:pt>
    <dgm:pt modelId="{6311A826-4E5B-401F-AC8D-9E511F6F5C6C}" type="sibTrans" cxnId="{2BBD8864-E45F-4E1D-9CF9-AB4B70363130}">
      <dgm:prSet/>
      <dgm:spPr/>
      <dgm:t>
        <a:bodyPr/>
        <a:lstStyle/>
        <a:p>
          <a:endParaRPr lang="ru-RU"/>
        </a:p>
      </dgm:t>
    </dgm:pt>
    <dgm:pt modelId="{9E3BB820-F469-458F-9198-040534577C1F}" type="pres">
      <dgm:prSet presAssocID="{FC165502-941F-4EF7-8AD2-860B0C2820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14766A-C041-4346-95C2-CAA37791C0DC}" type="pres">
      <dgm:prSet presAssocID="{AA759A69-B1D5-41D8-A4CD-D215CD498C1D}" presName="composite" presStyleCnt="0"/>
      <dgm:spPr/>
    </dgm:pt>
    <dgm:pt modelId="{52DE0762-A5FE-4998-90F3-4180D0A40664}" type="pres">
      <dgm:prSet presAssocID="{AA759A69-B1D5-41D8-A4CD-D215CD498C1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C75D7-C8B4-4C24-ACC1-55266C323967}" type="pres">
      <dgm:prSet presAssocID="{AA759A69-B1D5-41D8-A4CD-D215CD498C1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D41AB-7AFD-4737-B268-A5125963CDD1}" type="pres">
      <dgm:prSet presAssocID="{E1E28DDE-546F-4C78-90BF-96500935DF30}" presName="sp" presStyleCnt="0"/>
      <dgm:spPr/>
    </dgm:pt>
    <dgm:pt modelId="{10688921-52FD-427D-BF11-5AF4C16FAB9B}" type="pres">
      <dgm:prSet presAssocID="{49A5AA2A-2571-420F-ADF2-1BFB844FEDD9}" presName="composite" presStyleCnt="0"/>
      <dgm:spPr/>
    </dgm:pt>
    <dgm:pt modelId="{96212813-28E6-4847-9662-C42C2C9BAB10}" type="pres">
      <dgm:prSet presAssocID="{49A5AA2A-2571-420F-ADF2-1BFB844FEDD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A5257-CE72-44EE-9ED3-89E56B976DD9}" type="pres">
      <dgm:prSet presAssocID="{49A5AA2A-2571-420F-ADF2-1BFB844FEDD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69F793-C98C-470B-A86B-FD05B9108FB6}" type="presOf" srcId="{19899674-34FF-41D8-AF8C-079442FA2DD4}" destId="{9DAC75D7-C8B4-4C24-ACC1-55266C323967}" srcOrd="0" destOrd="0" presId="urn:microsoft.com/office/officeart/2005/8/layout/chevron2"/>
    <dgm:cxn modelId="{C4B96704-6490-4118-B820-5FAC26FC64D8}" srcId="{AA759A69-B1D5-41D8-A4CD-D215CD498C1D}" destId="{19899674-34FF-41D8-AF8C-079442FA2DD4}" srcOrd="0" destOrd="0" parTransId="{DC95428F-4C8E-48F9-9F36-A3BAAF9434E2}" sibTransId="{0725622F-87CF-4AA8-B66F-65DB62200F7C}"/>
    <dgm:cxn modelId="{3EF3468D-D649-4437-8300-A310FC0EC2EC}" type="presOf" srcId="{49A5AA2A-2571-420F-ADF2-1BFB844FEDD9}" destId="{96212813-28E6-4847-9662-C42C2C9BAB10}" srcOrd="0" destOrd="0" presId="urn:microsoft.com/office/officeart/2005/8/layout/chevron2"/>
    <dgm:cxn modelId="{12665EE7-196E-4F5A-A0B3-A0C05BD0092A}" type="presOf" srcId="{FC165502-941F-4EF7-8AD2-860B0C2820DD}" destId="{9E3BB820-F469-458F-9198-040534577C1F}" srcOrd="0" destOrd="0" presId="urn:microsoft.com/office/officeart/2005/8/layout/chevron2"/>
    <dgm:cxn modelId="{9C3E5D46-DBAC-4485-9C86-FF05DFA71939}" srcId="{FC165502-941F-4EF7-8AD2-860B0C2820DD}" destId="{49A5AA2A-2571-420F-ADF2-1BFB844FEDD9}" srcOrd="1" destOrd="0" parTransId="{7C3A310C-1888-47CA-BE10-056EA2C007FC}" sibTransId="{2DC563D8-52B6-41EB-9ECA-3F1F8BF56ADD}"/>
    <dgm:cxn modelId="{2BBD8864-E45F-4E1D-9CF9-AB4B70363130}" srcId="{49A5AA2A-2571-420F-ADF2-1BFB844FEDD9}" destId="{6835DDAD-B6A0-44A0-9327-5A78852B8EF5}" srcOrd="0" destOrd="0" parTransId="{97704A88-EF86-4455-A2A1-010699782F94}" sibTransId="{6311A826-4E5B-401F-AC8D-9E511F6F5C6C}"/>
    <dgm:cxn modelId="{CB923F6C-BFF4-421E-B1C9-F2BF5988B09B}" srcId="{FC165502-941F-4EF7-8AD2-860B0C2820DD}" destId="{AA759A69-B1D5-41D8-A4CD-D215CD498C1D}" srcOrd="0" destOrd="0" parTransId="{9F667EBE-2B4F-4305-82B5-8D9B1A86A025}" sibTransId="{E1E28DDE-546F-4C78-90BF-96500935DF30}"/>
    <dgm:cxn modelId="{D4D88FB0-FB6E-473A-B85B-D8A5809276A5}" type="presOf" srcId="{AA759A69-B1D5-41D8-A4CD-D215CD498C1D}" destId="{52DE0762-A5FE-4998-90F3-4180D0A40664}" srcOrd="0" destOrd="0" presId="urn:microsoft.com/office/officeart/2005/8/layout/chevron2"/>
    <dgm:cxn modelId="{F3A175FC-5461-4772-9897-80C73ECFFBF1}" type="presOf" srcId="{6835DDAD-B6A0-44A0-9327-5A78852B8EF5}" destId="{E61A5257-CE72-44EE-9ED3-89E56B976DD9}" srcOrd="0" destOrd="0" presId="urn:microsoft.com/office/officeart/2005/8/layout/chevron2"/>
    <dgm:cxn modelId="{D0975823-DC97-4266-B26B-F8B0747D5CD8}" type="presParOf" srcId="{9E3BB820-F469-458F-9198-040534577C1F}" destId="{0714766A-C041-4346-95C2-CAA37791C0DC}" srcOrd="0" destOrd="0" presId="urn:microsoft.com/office/officeart/2005/8/layout/chevron2"/>
    <dgm:cxn modelId="{D3AD17B4-ED30-404E-AE90-BBC64C2E6452}" type="presParOf" srcId="{0714766A-C041-4346-95C2-CAA37791C0DC}" destId="{52DE0762-A5FE-4998-90F3-4180D0A40664}" srcOrd="0" destOrd="0" presId="urn:microsoft.com/office/officeart/2005/8/layout/chevron2"/>
    <dgm:cxn modelId="{EE53F4A1-9736-489A-9792-D7BB8EDFD6B9}" type="presParOf" srcId="{0714766A-C041-4346-95C2-CAA37791C0DC}" destId="{9DAC75D7-C8B4-4C24-ACC1-55266C323967}" srcOrd="1" destOrd="0" presId="urn:microsoft.com/office/officeart/2005/8/layout/chevron2"/>
    <dgm:cxn modelId="{D5771395-46B9-49D5-A11F-1BDB2331D00A}" type="presParOf" srcId="{9E3BB820-F469-458F-9198-040534577C1F}" destId="{665D41AB-7AFD-4737-B268-A5125963CDD1}" srcOrd="1" destOrd="0" presId="urn:microsoft.com/office/officeart/2005/8/layout/chevron2"/>
    <dgm:cxn modelId="{B787D379-1632-4555-B726-E014B899BB3F}" type="presParOf" srcId="{9E3BB820-F469-458F-9198-040534577C1F}" destId="{10688921-52FD-427D-BF11-5AF4C16FAB9B}" srcOrd="2" destOrd="0" presId="urn:microsoft.com/office/officeart/2005/8/layout/chevron2"/>
    <dgm:cxn modelId="{255BC250-453D-4ECF-8761-26F6AAE43A80}" type="presParOf" srcId="{10688921-52FD-427D-BF11-5AF4C16FAB9B}" destId="{96212813-28E6-4847-9662-C42C2C9BAB10}" srcOrd="0" destOrd="0" presId="urn:microsoft.com/office/officeart/2005/8/layout/chevron2"/>
    <dgm:cxn modelId="{483B6C82-B11E-420F-9AF8-6F460E5170E2}" type="presParOf" srcId="{10688921-52FD-427D-BF11-5AF4C16FAB9B}" destId="{E61A5257-CE72-44EE-9ED3-89E56B976D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DF6837-3D2D-45ED-A13B-90BA7678FF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D7A15F-A9F8-4D48-8136-D2E27EEC7F3E}">
      <dgm:prSet phldrT="[Текст]" custT="1"/>
      <dgm:spPr>
        <a:xfrm>
          <a:off x="145978" y="680062"/>
          <a:ext cx="7082606" cy="1117413"/>
        </a:xfrm>
        <a:prstGeom prst="roundRect">
          <a:avLst/>
        </a:prstGeom>
        <a:solidFill>
          <a:srgbClr val="5AABCC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Цифровые образовательные ресурсы</a:t>
          </a:r>
          <a:endParaRPr lang="ru-RU" sz="32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/>
            <a:ea typeface="+mn-ea"/>
            <a:cs typeface="+mn-cs"/>
          </a:endParaRPr>
        </a:p>
      </dgm:t>
    </dgm:pt>
    <dgm:pt modelId="{551812B5-2314-4048-9B93-4F72D9C6F9D2}" type="parTrans" cxnId="{5B2A3A27-9676-471E-9005-F78DB4761696}">
      <dgm:prSet/>
      <dgm:spPr/>
      <dgm:t>
        <a:bodyPr/>
        <a:lstStyle/>
        <a:p>
          <a:endParaRPr lang="ru-RU"/>
        </a:p>
      </dgm:t>
    </dgm:pt>
    <dgm:pt modelId="{3FBB319F-8DC0-46AC-B8A9-B99D1F5A1E28}" type="sibTrans" cxnId="{5B2A3A27-9676-471E-9005-F78DB4761696}">
      <dgm:prSet/>
      <dgm:spPr/>
      <dgm:t>
        <a:bodyPr/>
        <a:lstStyle/>
        <a:p>
          <a:endParaRPr lang="ru-RU"/>
        </a:p>
      </dgm:t>
    </dgm:pt>
    <dgm:pt modelId="{A09CD038-11D6-4B5E-B8B1-B7CCD543CF94}" type="pres">
      <dgm:prSet presAssocID="{53DF6837-3D2D-45ED-A13B-90BA7678FF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06AF99-75B6-4AB3-BD2A-CFA6A6D91435}" type="pres">
      <dgm:prSet presAssocID="{90D7A15F-A9F8-4D48-8136-D2E27EEC7F3E}" presName="parentLin" presStyleCnt="0"/>
      <dgm:spPr/>
    </dgm:pt>
    <dgm:pt modelId="{1044CC1A-F082-4C77-BE2A-9BD1C6CF000F}" type="pres">
      <dgm:prSet presAssocID="{90D7A15F-A9F8-4D48-8136-D2E27EEC7F3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6307FFB-485E-4FEB-B0B8-29A1C69FE800}" type="pres">
      <dgm:prSet presAssocID="{90D7A15F-A9F8-4D48-8136-D2E27EEC7F3E}" presName="parentText" presStyleLbl="node1" presStyleIdx="0" presStyleCnt="1" custScaleX="126109" custScaleY="58235" custLinFactNeighborX="-63611" custLinFactNeighborY="-8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BF377-4D62-4567-8521-FB3BB5090DEA}" type="pres">
      <dgm:prSet presAssocID="{90D7A15F-A9F8-4D48-8136-D2E27EEC7F3E}" presName="negativeSpace" presStyleCnt="0"/>
      <dgm:spPr/>
    </dgm:pt>
    <dgm:pt modelId="{A276C2FB-7A73-44DA-91D7-8FBC15CA9074}" type="pres">
      <dgm:prSet presAssocID="{90D7A15F-A9F8-4D48-8136-D2E27EEC7F3E}" presName="childText" presStyleLbl="conFgAcc1" presStyleIdx="0" presStyleCnt="1" custScaleX="88003" custScaleY="71163" custLinFactNeighborX="5114" custLinFactNeighborY="-69661">
        <dgm:presLayoutVars>
          <dgm:bulletEnabled val="1"/>
        </dgm:presLayoutVars>
      </dgm:prSet>
      <dgm:spPr>
        <a:xfrm>
          <a:off x="410307" y="340021"/>
          <a:ext cx="7060678" cy="1165649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D7AC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082C1A23-43AF-48D6-83C0-00406244CF61}" type="presOf" srcId="{90D7A15F-A9F8-4D48-8136-D2E27EEC7F3E}" destId="{D6307FFB-485E-4FEB-B0B8-29A1C69FE800}" srcOrd="1" destOrd="0" presId="urn:microsoft.com/office/officeart/2005/8/layout/list1"/>
    <dgm:cxn modelId="{5B2A3A27-9676-471E-9005-F78DB4761696}" srcId="{53DF6837-3D2D-45ED-A13B-90BA7678FFAB}" destId="{90D7A15F-A9F8-4D48-8136-D2E27EEC7F3E}" srcOrd="0" destOrd="0" parTransId="{551812B5-2314-4048-9B93-4F72D9C6F9D2}" sibTransId="{3FBB319F-8DC0-46AC-B8A9-B99D1F5A1E28}"/>
    <dgm:cxn modelId="{4C277A54-6FD8-4F46-84BA-B3DD01B70EAB}" type="presOf" srcId="{53DF6837-3D2D-45ED-A13B-90BA7678FFAB}" destId="{A09CD038-11D6-4B5E-B8B1-B7CCD543CF94}" srcOrd="0" destOrd="0" presId="urn:microsoft.com/office/officeart/2005/8/layout/list1"/>
    <dgm:cxn modelId="{BFCE43B2-68B4-4343-BC77-B8B409B7B651}" type="presOf" srcId="{90D7A15F-A9F8-4D48-8136-D2E27EEC7F3E}" destId="{1044CC1A-F082-4C77-BE2A-9BD1C6CF000F}" srcOrd="0" destOrd="0" presId="urn:microsoft.com/office/officeart/2005/8/layout/list1"/>
    <dgm:cxn modelId="{9490047C-8883-41FD-A81C-647199145A30}" type="presParOf" srcId="{A09CD038-11D6-4B5E-B8B1-B7CCD543CF94}" destId="{5D06AF99-75B6-4AB3-BD2A-CFA6A6D91435}" srcOrd="0" destOrd="0" presId="urn:microsoft.com/office/officeart/2005/8/layout/list1"/>
    <dgm:cxn modelId="{D9491660-1178-43BD-9681-0809673B64AF}" type="presParOf" srcId="{5D06AF99-75B6-4AB3-BD2A-CFA6A6D91435}" destId="{1044CC1A-F082-4C77-BE2A-9BD1C6CF000F}" srcOrd="0" destOrd="0" presId="urn:microsoft.com/office/officeart/2005/8/layout/list1"/>
    <dgm:cxn modelId="{76B79E2A-D312-4360-90E5-6E30262301C8}" type="presParOf" srcId="{5D06AF99-75B6-4AB3-BD2A-CFA6A6D91435}" destId="{D6307FFB-485E-4FEB-B0B8-29A1C69FE800}" srcOrd="1" destOrd="0" presId="urn:microsoft.com/office/officeart/2005/8/layout/list1"/>
    <dgm:cxn modelId="{649C48DE-45C9-4574-9847-0C3181F51645}" type="presParOf" srcId="{A09CD038-11D6-4B5E-B8B1-B7CCD543CF94}" destId="{A46BF377-4D62-4567-8521-FB3BB5090DEA}" srcOrd="1" destOrd="0" presId="urn:microsoft.com/office/officeart/2005/8/layout/list1"/>
    <dgm:cxn modelId="{EAFBF93A-3B3F-43A2-8B62-B9153DF65AD8}" type="presParOf" srcId="{A09CD038-11D6-4B5E-B8B1-B7CCD543CF94}" destId="{A276C2FB-7A73-44DA-91D7-8FBC15CA9074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6C2FB-7A73-44DA-91D7-8FBC15CA9074}">
      <dsp:nvSpPr>
        <dsp:cNvPr id="0" name=""/>
        <dsp:cNvSpPr/>
      </dsp:nvSpPr>
      <dsp:spPr>
        <a:xfrm>
          <a:off x="599976" y="0"/>
          <a:ext cx="5516127" cy="1165649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D7AC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07FFB-485E-4FEB-B0B8-29A1C69FE800}">
      <dsp:nvSpPr>
        <dsp:cNvPr id="0" name=""/>
        <dsp:cNvSpPr/>
      </dsp:nvSpPr>
      <dsp:spPr>
        <a:xfrm>
          <a:off x="144016" y="288037"/>
          <a:ext cx="5494553" cy="1117413"/>
        </a:xfrm>
        <a:prstGeom prst="roundRect">
          <a:avLst/>
        </a:prstGeom>
        <a:solidFill>
          <a:srgbClr val="2D7AC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81" tIns="0" rIns="21228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Интерактивное обучение</a:t>
          </a:r>
          <a:endParaRPr lang="ru-RU" sz="32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/>
            <a:ea typeface="+mn-ea"/>
            <a:cs typeface="+mn-cs"/>
          </a:endParaRPr>
        </a:p>
      </dsp:txBody>
      <dsp:txXfrm>
        <a:off x="198564" y="342585"/>
        <a:ext cx="5385457" cy="1008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6C2FB-7A73-44DA-91D7-8FBC15CA9074}">
      <dsp:nvSpPr>
        <dsp:cNvPr id="0" name=""/>
        <dsp:cNvSpPr/>
      </dsp:nvSpPr>
      <dsp:spPr>
        <a:xfrm>
          <a:off x="410307" y="232010"/>
          <a:ext cx="5516127" cy="1165649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D7AC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07FFB-485E-4FEB-B0B8-29A1C69FE800}">
      <dsp:nvSpPr>
        <dsp:cNvPr id="0" name=""/>
        <dsp:cNvSpPr/>
      </dsp:nvSpPr>
      <dsp:spPr>
        <a:xfrm>
          <a:off x="144016" y="628060"/>
          <a:ext cx="5450690" cy="1117413"/>
        </a:xfrm>
        <a:prstGeom prst="roundRect">
          <a:avLst/>
        </a:prstGeom>
        <a:solidFill>
          <a:srgbClr val="5AABCC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81" tIns="0" rIns="21228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Интерактивные технологии</a:t>
          </a:r>
          <a:endParaRPr lang="ru-RU" sz="32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/>
            <a:ea typeface="+mn-ea"/>
            <a:cs typeface="+mn-cs"/>
          </a:endParaRPr>
        </a:p>
      </dsp:txBody>
      <dsp:txXfrm>
        <a:off x="198564" y="682608"/>
        <a:ext cx="5341594" cy="1008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E0762-A5FE-4998-90F3-4180D0A40664}">
      <dsp:nvSpPr>
        <dsp:cNvPr id="0" name=""/>
        <dsp:cNvSpPr/>
      </dsp:nvSpPr>
      <dsp:spPr>
        <a:xfrm rot="5400000">
          <a:off x="-347804" y="349958"/>
          <a:ext cx="2318697" cy="1623088"/>
        </a:xfrm>
        <a:prstGeom prst="chevron">
          <a:avLst/>
        </a:prstGeom>
        <a:gradFill rotWithShape="0">
          <a:gsLst>
            <a:gs pos="0">
              <a:srgbClr val="2D7AC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2D7AC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2D7AC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D7AC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113F71"/>
              </a:solidFill>
              <a:latin typeface="Verdana"/>
              <a:ea typeface="+mn-ea"/>
              <a:cs typeface="+mn-cs"/>
            </a:rPr>
            <a:t>Интерактивные технологии</a:t>
          </a:r>
          <a:endParaRPr lang="ru-RU" sz="1500" kern="1200" dirty="0">
            <a:solidFill>
              <a:srgbClr val="113F71"/>
            </a:solidFill>
            <a:latin typeface="Verdana"/>
            <a:ea typeface="+mn-ea"/>
            <a:cs typeface="+mn-cs"/>
          </a:endParaRPr>
        </a:p>
      </dsp:txBody>
      <dsp:txXfrm rot="-5400000">
        <a:off x="1" y="813697"/>
        <a:ext cx="1623088" cy="695609"/>
      </dsp:txXfrm>
    </dsp:sp>
    <dsp:sp modelId="{9DAC75D7-C8B4-4C24-ACC1-55266C323967}">
      <dsp:nvSpPr>
        <dsp:cNvPr id="0" name=""/>
        <dsp:cNvSpPr/>
      </dsp:nvSpPr>
      <dsp:spPr>
        <a:xfrm rot="5400000">
          <a:off x="4737500" y="-3112258"/>
          <a:ext cx="1507153" cy="7735977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2D7AC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rgbClr val="113F71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организованное взаимодействие непосредственно между детьми и педагогом без использования компьютера</a:t>
          </a:r>
          <a:endParaRPr lang="ru-RU" sz="2500" kern="1200" dirty="0">
            <a:solidFill>
              <a:srgbClr val="113F71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 rot="-5400000">
        <a:off x="1623089" y="75726"/>
        <a:ext cx="7662404" cy="1360007"/>
      </dsp:txXfrm>
    </dsp:sp>
    <dsp:sp modelId="{96212813-28E6-4847-9662-C42C2C9BAB10}">
      <dsp:nvSpPr>
        <dsp:cNvPr id="0" name=""/>
        <dsp:cNvSpPr/>
      </dsp:nvSpPr>
      <dsp:spPr>
        <a:xfrm rot="5400000">
          <a:off x="-347804" y="2383552"/>
          <a:ext cx="2318697" cy="1623088"/>
        </a:xfrm>
        <a:prstGeom prst="chevron">
          <a:avLst/>
        </a:prstGeom>
        <a:gradFill rotWithShape="0">
          <a:gsLst>
            <a:gs pos="0">
              <a:srgbClr val="2D7AC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2D7AC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2D7AC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D7AC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113F71"/>
              </a:solidFill>
              <a:latin typeface="Verdana"/>
              <a:ea typeface="+mn-ea"/>
              <a:cs typeface="+mn-cs"/>
            </a:rPr>
            <a:t>Интерактивные технологии</a:t>
          </a:r>
          <a:endParaRPr lang="ru-RU" sz="1500" kern="1200" dirty="0">
            <a:solidFill>
              <a:srgbClr val="113F71"/>
            </a:solidFill>
            <a:latin typeface="Verdana"/>
            <a:ea typeface="+mn-ea"/>
            <a:cs typeface="+mn-cs"/>
          </a:endParaRPr>
        </a:p>
      </dsp:txBody>
      <dsp:txXfrm rot="-5400000">
        <a:off x="1" y="2847291"/>
        <a:ext cx="1623088" cy="695609"/>
      </dsp:txXfrm>
    </dsp:sp>
    <dsp:sp modelId="{E61A5257-CE72-44EE-9ED3-89E56B976DD9}">
      <dsp:nvSpPr>
        <dsp:cNvPr id="0" name=""/>
        <dsp:cNvSpPr/>
      </dsp:nvSpPr>
      <dsp:spPr>
        <a:xfrm rot="5400000">
          <a:off x="4737500" y="-1078664"/>
          <a:ext cx="1507153" cy="7735977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2D7AC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rgbClr val="113F71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технологии, построенные на взаимодействии с компьютером и посредством компьютера </a:t>
          </a:r>
          <a:endParaRPr lang="ru-RU" sz="2500" kern="1200" dirty="0">
            <a:solidFill>
              <a:srgbClr val="113F71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 rot="-5400000">
        <a:off x="1623089" y="2109320"/>
        <a:ext cx="7662404" cy="1360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6C2FB-7A73-44DA-91D7-8FBC15CA9074}">
      <dsp:nvSpPr>
        <dsp:cNvPr id="0" name=""/>
        <dsp:cNvSpPr/>
      </dsp:nvSpPr>
      <dsp:spPr>
        <a:xfrm>
          <a:off x="410307" y="340021"/>
          <a:ext cx="7060678" cy="1165649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D7AC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07FFB-485E-4FEB-B0B8-29A1C69FE800}">
      <dsp:nvSpPr>
        <dsp:cNvPr id="0" name=""/>
        <dsp:cNvSpPr/>
      </dsp:nvSpPr>
      <dsp:spPr>
        <a:xfrm>
          <a:off x="145978" y="680062"/>
          <a:ext cx="7082606" cy="1117413"/>
        </a:xfrm>
        <a:prstGeom prst="roundRect">
          <a:avLst/>
        </a:prstGeom>
        <a:solidFill>
          <a:srgbClr val="5AABCC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81" tIns="0" rIns="21228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Цифровые образовательные ресурсы</a:t>
          </a:r>
          <a:endParaRPr lang="ru-RU" sz="32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/>
            <a:ea typeface="+mn-ea"/>
            <a:cs typeface="+mn-cs"/>
          </a:endParaRPr>
        </a:p>
      </dsp:txBody>
      <dsp:txXfrm>
        <a:off x="200526" y="734610"/>
        <a:ext cx="6973510" cy="1008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5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1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8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6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23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3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3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30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4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8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37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0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14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47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80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3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34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20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90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94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5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9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45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7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17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8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9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1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6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7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367-D346-498F-813A-ACFB8F62E594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8E41-4CF6-4A02-81E7-1D311B68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26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AA367-D346-498F-813A-ACFB8F62E594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48E41-4CF6-4A02-81E7-1D311B68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78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2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AA367-D346-498F-813A-ACFB8F62E5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48E41-4CF6-4A02-81E7-1D311B68C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3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ashifinancy.ru/child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fz.oc3com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systemekb.ru/?products=sova" TargetMode="Externa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chernysheva-an.com/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hyperlink" Target="mailto:chernysheva70@mail.ru" TargetMode="Externa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73064" y="2597479"/>
            <a:ext cx="62829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Bahnschrift SemiBold SemiConden" pitchFamily="34" charset="0"/>
              </a:rPr>
              <a:t>Использование интерактивных технологий </a:t>
            </a:r>
          </a:p>
          <a:p>
            <a:pPr algn="ctr"/>
            <a:r>
              <a:rPr lang="ru-RU" sz="2600" dirty="0" smtClean="0">
                <a:solidFill>
                  <a:schemeClr val="bg1"/>
                </a:solidFill>
                <a:latin typeface="Bahnschrift SemiBold SemiConden" pitchFamily="34" charset="0"/>
              </a:rPr>
              <a:t>в процессе экономического воспитания старших дошкольников</a:t>
            </a:r>
            <a:endParaRPr lang="ru-RU" sz="26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5141" y="5030800"/>
            <a:ext cx="5785558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ru-RU" sz="2800" dirty="0" smtClean="0">
                <a:solidFill>
                  <a:srgbClr val="002060"/>
                </a:solidFill>
                <a:latin typeface="Bahnschrift SemiBold SemiConden" pitchFamily="34" charset="0"/>
              </a:rPr>
              <a:t>Чернышева Анна Валериевна, </a:t>
            </a:r>
          </a:p>
          <a:p>
            <a:pPr lvl="0">
              <a:lnSpc>
                <a:spcPct val="75000"/>
              </a:lnSpc>
            </a:pPr>
            <a:r>
              <a:rPr lang="ru-RU" sz="2000" dirty="0">
                <a:solidFill>
                  <a:srgbClr val="002060"/>
                </a:solidFill>
                <a:latin typeface="Bahnschrift SemiBold SemiConden" pitchFamily="34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Bahnschrift SemiBold SemiConden" pitchFamily="34" charset="0"/>
              </a:rPr>
              <a:t>оспитатель МАДОУ д/сад «Улыбка» п. Малиновский, </a:t>
            </a:r>
          </a:p>
          <a:p>
            <a:pPr lvl="0">
              <a:lnSpc>
                <a:spcPct val="75000"/>
              </a:lnSpc>
            </a:pPr>
            <a:r>
              <a:rPr lang="ru-RU" sz="2000" dirty="0" smtClean="0">
                <a:solidFill>
                  <a:srgbClr val="002060"/>
                </a:solidFill>
                <a:latin typeface="Bahnschrift SemiBold SemiConden" pitchFamily="34" charset="0"/>
              </a:rPr>
              <a:t>Советского района,  ХМАО-Югра</a:t>
            </a:r>
            <a:endParaRPr lang="ru-RU" sz="2000" dirty="0">
              <a:solidFill>
                <a:srgbClr val="002060"/>
              </a:solidFill>
              <a:latin typeface="Bahnschrift SemiBold SemiConde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1472"/>
            <a:ext cx="5903530" cy="379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gray">
          <a:xfrm>
            <a:off x="0" y="534032"/>
            <a:ext cx="6126479" cy="235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113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«АЛМА»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1" strike="noStrike" kern="0" cap="none" spc="0" normalizeH="0" baseline="0" noProof="0" dirty="0" smtClean="0">
                <a:ln>
                  <a:noFill/>
                </a:ln>
                <a:solidFill>
                  <a:srgbClr val="113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Финансовый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1" strike="noStrike" kern="0" cap="none" spc="0" normalizeH="0" baseline="0" noProof="0" dirty="0" smtClean="0">
                <a:ln>
                  <a:noFill/>
                </a:ln>
                <a:solidFill>
                  <a:srgbClr val="113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гений </a:t>
            </a:r>
            <a:endParaRPr kumimoji="0" lang="ru-RU" sz="3200" b="1" i="1" strike="noStrike" kern="0" cap="none" spc="0" normalizeH="0" baseline="0" noProof="0" dirty="0" smtClean="0">
              <a:ln>
                <a:noFill/>
              </a:ln>
              <a:solidFill>
                <a:srgbClr val="113F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3506" r="27581" b="50941"/>
          <a:stretch/>
        </p:blipFill>
        <p:spPr bwMode="auto">
          <a:xfrm>
            <a:off x="5351533" y="1068165"/>
            <a:ext cx="6730739" cy="3942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9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9970"/>
            <a:ext cx="9559159" cy="606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444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" t="2724" r="8974"/>
          <a:stretch>
            <a:fillRect/>
          </a:stretch>
        </p:blipFill>
        <p:spPr bwMode="auto">
          <a:xfrm>
            <a:off x="751966" y="166560"/>
            <a:ext cx="3442755" cy="451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9322"/>
          <a:stretch>
            <a:fillRect/>
          </a:stretch>
        </p:blipFill>
        <p:spPr bwMode="auto">
          <a:xfrm>
            <a:off x="728154" y="2721166"/>
            <a:ext cx="3466567" cy="441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4"/>
          <a:srcRect l="7652" r="7652"/>
          <a:stretch/>
        </p:blipFill>
        <p:spPr bwMode="auto">
          <a:xfrm>
            <a:off x="6684264" y="166560"/>
            <a:ext cx="3392392" cy="435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739"/>
          <a:stretch>
            <a:fillRect/>
          </a:stretch>
        </p:blipFill>
        <p:spPr bwMode="auto">
          <a:xfrm>
            <a:off x="6684264" y="2777988"/>
            <a:ext cx="3392392" cy="472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4194722" y="429768"/>
            <a:ext cx="2489542" cy="260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DBEE4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Методическое пособие разделено на 5 частей. Каждая часть начинается с видео (мультфильма) на соответствующую тематику</a:t>
            </a:r>
            <a:endParaRPr kumimoji="0" lang="ru-RU" sz="2000" b="1" i="1" u="none" strike="noStrike" kern="0" cap="none" spc="0" normalizeH="0" baseline="0" noProof="0" dirty="0">
              <a:ln>
                <a:noFill/>
              </a:ln>
              <a:solidFill>
                <a:srgbClr val="113F7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836" r="15260"/>
          <a:stretch>
            <a:fillRect/>
          </a:stretch>
        </p:blipFill>
        <p:spPr bwMode="auto">
          <a:xfrm>
            <a:off x="3877056" y="3456947"/>
            <a:ext cx="3072384" cy="439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15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1073951" y="961696"/>
            <a:ext cx="8957018" cy="5423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9465" y="6314279"/>
            <a:ext cx="5636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BCC"/>
              </a:buClr>
            </a:pPr>
            <a:r>
              <a:rPr lang="en-US" sz="2800" kern="0" dirty="0">
                <a:solidFill>
                  <a:srgbClr val="113F71"/>
                </a:solidFill>
                <a:latin typeface="Verdana"/>
                <a:hlinkClick r:id="rId3"/>
              </a:rPr>
              <a:t>https://vashifinancy.ru/child/</a:t>
            </a:r>
            <a:r>
              <a:rPr lang="ru-RU" sz="2800" kern="0" dirty="0">
                <a:solidFill>
                  <a:srgbClr val="113F71"/>
                </a:solidFill>
                <a:latin typeface="Verdana"/>
              </a:rPr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343066" y="125127"/>
            <a:ext cx="8418787" cy="94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113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ПРОЕКТ МИНФИНА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353573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8" y="258985"/>
            <a:ext cx="7472203" cy="36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/>
          <a:stretch>
            <a:fillRect/>
          </a:stretch>
        </p:blipFill>
        <p:spPr bwMode="auto">
          <a:xfrm>
            <a:off x="3005549" y="3489670"/>
            <a:ext cx="6611416" cy="336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52081" y="2104594"/>
            <a:ext cx="35247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https://fz.oc3com.com/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154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454" y="148698"/>
            <a:ext cx="9785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113F7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Обучающий портал и программа «Сова» / Интерактивные системы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5" y="1225915"/>
            <a:ext cx="4656427" cy="2619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49" y="1225916"/>
            <a:ext cx="4656842" cy="2619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83" y="3959352"/>
            <a:ext cx="4732156" cy="2662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6144768" y="4148164"/>
            <a:ext cx="446227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</a:rPr>
              <a:t>Интерактивный редактор и игровой центр «Сова» – программа, которая позволяет педагогам создавать собственные интерактивные уроки на любую тему, а также использовать готовые занятия – в коллекции уже более 380 игр</a:t>
            </a: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4965192" y="2284493"/>
            <a:ext cx="22311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5"/>
              </a:rPr>
              <a:t>https://systemekb.ru/?products=sova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89151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r="12616"/>
          <a:stretch>
            <a:fillRect/>
          </a:stretch>
        </p:blipFill>
        <p:spPr bwMode="auto">
          <a:xfrm>
            <a:off x="364299" y="220409"/>
            <a:ext cx="4555173" cy="324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64" y="220409"/>
            <a:ext cx="4480084" cy="324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09" y="3593591"/>
            <a:ext cx="4528947" cy="31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04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1237" y="313831"/>
            <a:ext cx="6094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113F7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Подборка мультфильмов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98606"/>
            <a:ext cx="4939846" cy="2777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74" y="3664926"/>
            <a:ext cx="3541645" cy="2704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1" y="3707516"/>
            <a:ext cx="4924073" cy="2772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6" b="12286"/>
          <a:stretch>
            <a:fillRect/>
          </a:stretch>
        </p:blipFill>
        <p:spPr bwMode="auto">
          <a:xfrm>
            <a:off x="5946784" y="898606"/>
            <a:ext cx="4894128" cy="2765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4012883" y="6405816"/>
            <a:ext cx="357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https://www.chernysheva-an.com/</a:t>
            </a:r>
            <a:r>
              <a:rPr lang="ru-RU" u="sng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61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2264" y="3964363"/>
            <a:ext cx="5703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002060"/>
                </a:solidFill>
                <a:latin typeface="Bahnschrift SemiBold SemiConden" pitchFamily="34" charset="0"/>
              </a:rPr>
              <a:t>Телефон       </a:t>
            </a:r>
            <a:r>
              <a:rPr lang="ru-RU" sz="2400" b="1" i="1" kern="0" dirty="0" smtClean="0">
                <a:solidFill>
                  <a:srgbClr val="113F71"/>
                </a:solidFill>
                <a:latin typeface="Verdana"/>
              </a:rPr>
              <a:t>+7</a:t>
            </a:r>
            <a:r>
              <a:rPr lang="ru-RU" altLang="ru-RU" sz="2400" b="1" i="1" kern="0" dirty="0" smtClean="0">
                <a:solidFill>
                  <a:srgbClr val="113F71"/>
                </a:solidFill>
                <a:latin typeface="Verdana"/>
              </a:rPr>
              <a:t>(</a:t>
            </a:r>
            <a:r>
              <a:rPr lang="en-US" altLang="ru-RU" sz="2400" b="1" i="1" kern="0" dirty="0">
                <a:solidFill>
                  <a:srgbClr val="113F71"/>
                </a:solidFill>
                <a:latin typeface="Verdana"/>
              </a:rPr>
              <a:t>99</a:t>
            </a:r>
            <a:r>
              <a:rPr lang="ru-RU" altLang="ru-RU" sz="2400" b="1" i="1" kern="0" dirty="0">
                <a:solidFill>
                  <a:srgbClr val="113F71"/>
                </a:solidFill>
                <a:latin typeface="Verdana"/>
              </a:rPr>
              <a:t>2) </a:t>
            </a:r>
            <a:r>
              <a:rPr lang="en-US" altLang="ru-RU" sz="2400" b="1" i="1" kern="0" dirty="0">
                <a:solidFill>
                  <a:srgbClr val="113F71"/>
                </a:solidFill>
                <a:latin typeface="Verdana"/>
              </a:rPr>
              <a:t>351</a:t>
            </a:r>
            <a:r>
              <a:rPr lang="ru-RU" altLang="ru-RU" sz="2400" b="1" i="1" kern="0" dirty="0">
                <a:solidFill>
                  <a:srgbClr val="113F71"/>
                </a:solidFill>
                <a:latin typeface="Verdana"/>
              </a:rPr>
              <a:t>-</a:t>
            </a:r>
            <a:r>
              <a:rPr lang="en-US" altLang="ru-RU" sz="2400" b="1" i="1" kern="0" dirty="0">
                <a:solidFill>
                  <a:srgbClr val="113F71"/>
                </a:solidFill>
                <a:latin typeface="Verdana"/>
              </a:rPr>
              <a:t>65</a:t>
            </a:r>
            <a:r>
              <a:rPr lang="ru-RU" altLang="ru-RU" sz="2400" b="1" i="1" kern="0" dirty="0">
                <a:solidFill>
                  <a:srgbClr val="113F71"/>
                </a:solidFill>
                <a:latin typeface="Verdana"/>
              </a:rPr>
              <a:t>-</a:t>
            </a:r>
            <a:r>
              <a:rPr lang="en-US" altLang="ru-RU" sz="2400" b="1" i="1" kern="0" dirty="0" smtClean="0">
                <a:solidFill>
                  <a:srgbClr val="113F71"/>
                </a:solidFill>
                <a:latin typeface="Verdana"/>
              </a:rPr>
              <a:t>69</a:t>
            </a:r>
            <a:endParaRPr lang="ru-RU" sz="3200" dirty="0">
              <a:solidFill>
                <a:srgbClr val="002060"/>
              </a:solidFill>
              <a:latin typeface="Bahnschrift SemiBold SemiConden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5"/>
          <a:stretch/>
        </p:blipFill>
        <p:spPr bwMode="auto">
          <a:xfrm>
            <a:off x="949251" y="3538402"/>
            <a:ext cx="1333500" cy="127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9"/>
          <a:stretch/>
        </p:blipFill>
        <p:spPr bwMode="auto">
          <a:xfrm>
            <a:off x="1039739" y="4800599"/>
            <a:ext cx="1152525" cy="111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2264" y="5092412"/>
            <a:ext cx="6148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002060"/>
                </a:solidFill>
                <a:latin typeface="Bahnschrift SemiBold SemiConden" pitchFamily="34" charset="0"/>
              </a:rPr>
              <a:t>Почта        </a:t>
            </a:r>
            <a:r>
              <a:rPr lang="en-US" altLang="ru-RU" b="1" i="1" kern="0" dirty="0" smtClean="0">
                <a:solidFill>
                  <a:srgbClr val="113F71"/>
                </a:solidFill>
                <a:latin typeface="Verdana"/>
                <a:hlinkClick r:id="rId5"/>
              </a:rPr>
              <a:t> </a:t>
            </a:r>
            <a:r>
              <a:rPr lang="en-US" altLang="ru-RU" sz="2400" b="1" i="1" kern="0" dirty="0" smtClean="0">
                <a:solidFill>
                  <a:srgbClr val="113F71"/>
                </a:solidFill>
                <a:latin typeface="Verdana"/>
                <a:hlinkClick r:id="rId5"/>
              </a:rPr>
              <a:t>chernysheva70@mail.ru</a:t>
            </a:r>
            <a:endParaRPr lang="ru-RU" sz="2400" dirty="0">
              <a:solidFill>
                <a:srgbClr val="002060"/>
              </a:solidFill>
              <a:latin typeface="Bahnschrift SemiBold SemiConden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3223" r="4616" b="9838"/>
          <a:stretch/>
        </p:blipFill>
        <p:spPr bwMode="auto">
          <a:xfrm>
            <a:off x="128016" y="1042416"/>
            <a:ext cx="2706624" cy="258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 bwMode="gray">
          <a:xfrm>
            <a:off x="3064954" y="1630044"/>
            <a:ext cx="8478416" cy="171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113F7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3200" kern="0" dirty="0">
              <a:solidFill>
                <a:srgbClr val="113F71"/>
              </a:solidFill>
              <a:latin typeface="Verdan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113F7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113F71"/>
                </a:solidFill>
                <a:effectLst/>
                <a:uLnTx/>
                <a:uFillTx/>
                <a:latin typeface="Georgia" pitchFamily="18" charset="0"/>
              </a:rPr>
              <a:t>БЛАГОДАРЮ ЗА ВНИМАНИЕ</a:t>
            </a: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113F7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/>
            </a:r>
            <a:b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113F7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113F7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/>
            </a:r>
            <a:b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113F7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en-US" alt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13F7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/>
            </a:r>
            <a:br>
              <a:rPr kumimoji="0" lang="en-US" alt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13F7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endParaRPr kumimoji="0" lang="ru-RU" alt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113F7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5698" y="6318610"/>
            <a:ext cx="5043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b="1" i="1" kern="0" dirty="0">
                <a:solidFill>
                  <a:srgbClr val="113F71"/>
                </a:solidFill>
                <a:latin typeface="Verdana"/>
              </a:rPr>
              <a:t>https://www.chernysheva-an.com/  </a:t>
            </a:r>
            <a:endParaRPr lang="ru-RU" altLang="ru-RU" sz="3200" b="1" i="1" kern="0" dirty="0">
              <a:solidFill>
                <a:srgbClr val="113F7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147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1"/>
          <a:stretch/>
        </p:blipFill>
        <p:spPr bwMode="gray">
          <a:xfrm>
            <a:off x="4453128" y="2891920"/>
            <a:ext cx="2210939" cy="3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6521165" y="384048"/>
            <a:ext cx="4094544" cy="2128520"/>
          </a:xfrm>
          <a:prstGeom prst="cloudCallout">
            <a:avLst>
              <a:gd name="adj1" fmla="val -55628"/>
              <a:gd name="adj2" fmla="val 84044"/>
            </a:avLst>
          </a:prstGeom>
          <a:solidFill>
            <a:srgbClr val="C1D1D3">
              <a:lumMod val="40000"/>
              <a:lumOff val="60000"/>
            </a:srgbClr>
          </a:solidFill>
          <a:ln w="25400" cap="flat" cmpd="sng" algn="ctr">
            <a:solidFill>
              <a:srgbClr val="2D7AC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113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Для чего нужно?</a:t>
            </a:r>
          </a:p>
        </p:txBody>
      </p:sp>
      <p:sp>
        <p:nvSpPr>
          <p:cNvPr id="4" name="Выноска-облако 3"/>
          <p:cNvSpPr/>
          <p:nvPr/>
        </p:nvSpPr>
        <p:spPr>
          <a:xfrm rot="20710153">
            <a:off x="894624" y="621538"/>
            <a:ext cx="4159178" cy="2328203"/>
          </a:xfrm>
          <a:prstGeom prst="cloudCallout">
            <a:avLst>
              <a:gd name="adj1" fmla="val 34259"/>
              <a:gd name="adj2" fmla="val 83699"/>
            </a:avLst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2D7AC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113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Почему так бывает?</a:t>
            </a:r>
          </a:p>
        </p:txBody>
      </p:sp>
    </p:spTree>
    <p:extLst>
      <p:ext uri="{BB962C8B-B14F-4D97-AF65-F5344CB8AC3E}">
        <p14:creationId xmlns:p14="http://schemas.microsoft.com/office/powerpoint/2010/main" val="11660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9827" y="282018"/>
            <a:ext cx="91276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BCC"/>
              </a:buClr>
            </a:pPr>
            <a:r>
              <a:rPr lang="ru-RU" sz="2800" b="1" kern="0" dirty="0">
                <a:solidFill>
                  <a:srgbClr val="113F71"/>
                </a:solidFill>
                <a:latin typeface="Times New Roman" pitchFamily="18" charset="0"/>
                <a:cs typeface="Calibri" pitchFamily="34" charset="0"/>
              </a:rPr>
              <a:t>Приобщение ребенка к миру экономической действительности – одна из сложных и важных проблем.</a:t>
            </a:r>
            <a:endParaRPr lang="ru-RU" sz="2800" b="1" kern="0" dirty="0">
              <a:solidFill>
                <a:srgbClr val="113F71"/>
              </a:solidFill>
              <a:latin typeface="Verdan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27" y="1667013"/>
            <a:ext cx="80835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4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5" y="200053"/>
            <a:ext cx="4930885" cy="633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26" y="2128346"/>
            <a:ext cx="6124577" cy="440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8" b="12659"/>
          <a:stretch>
            <a:fillRect/>
          </a:stretch>
        </p:blipFill>
        <p:spPr bwMode="auto">
          <a:xfrm>
            <a:off x="6432332" y="0"/>
            <a:ext cx="3153102" cy="217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66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98" y="1917520"/>
            <a:ext cx="6743343" cy="442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1"/>
          <a:stretch>
            <a:fillRect/>
          </a:stretch>
        </p:blipFill>
        <p:spPr bwMode="auto">
          <a:xfrm>
            <a:off x="268015" y="67546"/>
            <a:ext cx="5598456" cy="369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15" y="3852214"/>
            <a:ext cx="3003547" cy="300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42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46" y="0"/>
            <a:ext cx="5043637" cy="3303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7" b="11900"/>
          <a:stretch>
            <a:fillRect/>
          </a:stretch>
        </p:blipFill>
        <p:spPr bwMode="auto">
          <a:xfrm>
            <a:off x="1653996" y="3385975"/>
            <a:ext cx="3661556" cy="3348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84" y="2517282"/>
            <a:ext cx="6016752" cy="421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81" y="31069"/>
            <a:ext cx="2105354" cy="24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43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043731"/>
              </p:ext>
            </p:extLst>
          </p:nvPr>
        </p:nvGraphicFramePr>
        <p:xfrm>
          <a:off x="2752013" y="495378"/>
          <a:ext cx="8023225" cy="2128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56745" y="2386177"/>
            <a:ext cx="990074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113F71"/>
                </a:solidFill>
                <a:effectLst/>
                <a:uLnTx/>
                <a:uFillTx/>
                <a:latin typeface="Georgia" pitchFamily="18" charset="0"/>
                <a:cs typeface="Calibri" pitchFamily="34" charset="0"/>
              </a:rPr>
              <a:t>обучение с хорошо организованной обратной связью участников образовательного процесса, с двухсторонним обменом информацией между ними.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113F7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" y="4652963"/>
            <a:ext cx="3500437" cy="914400"/>
          </a:xfrm>
          <a:prstGeom prst="roundRect">
            <a:avLst/>
          </a:prstGeom>
          <a:solidFill>
            <a:srgbClr val="2D7ACF"/>
          </a:solidFill>
          <a:ln w="25400" cap="flat" cmpd="sng" algn="ctr">
            <a:solidFill>
              <a:srgbClr val="2D7AC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Объяснительно-иллюстрированный способ обучения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52138" y="4706938"/>
            <a:ext cx="3609975" cy="914400"/>
          </a:xfrm>
          <a:prstGeom prst="roundRect">
            <a:avLst/>
          </a:prstGeom>
          <a:solidFill>
            <a:srgbClr val="2D7ACF"/>
          </a:solidFill>
          <a:ln w="25400" cap="flat" cmpd="sng" algn="ctr">
            <a:solidFill>
              <a:srgbClr val="2D7AC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Деятельностный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способ обучения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729656" y="4887913"/>
            <a:ext cx="2103274" cy="444500"/>
          </a:xfrm>
          <a:prstGeom prst="rightArrow">
            <a:avLst/>
          </a:prstGeom>
          <a:solidFill>
            <a:srgbClr val="2D7ACF"/>
          </a:solidFill>
          <a:ln w="25400" cap="flat" cmpd="sng" algn="ctr">
            <a:solidFill>
              <a:srgbClr val="2D7AC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27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231629"/>
              </p:ext>
            </p:extLst>
          </p:nvPr>
        </p:nvGraphicFramePr>
        <p:xfrm>
          <a:off x="2678087" y="163048"/>
          <a:ext cx="8023225" cy="280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05682416"/>
              </p:ext>
            </p:extLst>
          </p:nvPr>
        </p:nvGraphicFramePr>
        <p:xfrm>
          <a:off x="1156534" y="2296448"/>
          <a:ext cx="9359066" cy="435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8630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583089"/>
              </p:ext>
            </p:extLst>
          </p:nvPr>
        </p:nvGraphicFramePr>
        <p:xfrm>
          <a:off x="2377298" y="0"/>
          <a:ext cx="8023225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User\Downloads\monetkin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46" y="1963902"/>
            <a:ext cx="1789459" cy="166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14603" r="43311"/>
          <a:stretch>
            <a:fillRect/>
          </a:stretch>
        </p:blipFill>
        <p:spPr bwMode="auto">
          <a:xfrm>
            <a:off x="1208332" y="3836176"/>
            <a:ext cx="1739820" cy="16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r="8769"/>
          <a:stretch>
            <a:fillRect/>
          </a:stretch>
        </p:blipFill>
        <p:spPr bwMode="auto">
          <a:xfrm>
            <a:off x="6874315" y="1963902"/>
            <a:ext cx="2133810" cy="166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C:\Users\User\Downloads\f870ded8fa541dc777f3033c709d3c6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0" r="13860"/>
          <a:stretch>
            <a:fillRect/>
          </a:stretch>
        </p:blipFill>
        <p:spPr bwMode="auto">
          <a:xfrm>
            <a:off x="7146517" y="3836176"/>
            <a:ext cx="1770168" cy="149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179590" y="5464495"/>
            <a:ext cx="1904474" cy="1387550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3" name="TextBox 2"/>
          <p:cNvSpPr txBox="1"/>
          <p:nvPr/>
        </p:nvSpPr>
        <p:spPr>
          <a:xfrm>
            <a:off x="3102128" y="2373938"/>
            <a:ext cx="2345514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Мобильные </a:t>
            </a:r>
          </a:p>
          <a:p>
            <a:r>
              <a:rPr lang="ru-RU" b="1" i="1" dirty="0" smtClean="0">
                <a:latin typeface="Georgia" pitchFamily="18" charset="0"/>
              </a:rPr>
              <a:t>приложения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02128" y="4327169"/>
            <a:ext cx="2345514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>Онлайн </a:t>
            </a:r>
          </a:p>
          <a:p>
            <a:pPr algn="ctr"/>
            <a:r>
              <a:rPr lang="ru-RU" b="1" i="1" dirty="0" smtClean="0">
                <a:latin typeface="Georgia" pitchFamily="18" charset="0"/>
              </a:rPr>
              <a:t>игры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84056" y="2543514"/>
            <a:ext cx="2345514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>Анимированные </a:t>
            </a:r>
          </a:p>
          <a:p>
            <a:pPr algn="ctr"/>
            <a:r>
              <a:rPr lang="ru-RU" b="1" i="1" dirty="0" smtClean="0">
                <a:latin typeface="Georgia" pitchFamily="18" charset="0"/>
              </a:rPr>
              <a:t>презентации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84056" y="4327168"/>
            <a:ext cx="239681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Интерактивные</a:t>
            </a:r>
          </a:p>
          <a:p>
            <a:pPr algn="ctr"/>
            <a:r>
              <a:rPr lang="ru-RU" b="1" i="1" dirty="0" smtClean="0">
                <a:latin typeface="Georgia" pitchFamily="18" charset="0"/>
              </a:rPr>
              <a:t>мультфильмы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07779" y="5835103"/>
            <a:ext cx="2733441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>Цифровые учебные </a:t>
            </a:r>
          </a:p>
          <a:p>
            <a:pPr algn="ctr"/>
            <a:r>
              <a:rPr lang="ru-RU" b="1" i="1" dirty="0" smtClean="0">
                <a:latin typeface="Georgia" pitchFamily="18" charset="0"/>
              </a:rPr>
              <a:t>пособия</a:t>
            </a:r>
            <a:endParaRPr lang="ru-RU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</TotalTime>
  <Words>224</Words>
  <Application>Microsoft Office PowerPoint</Application>
  <PresentationFormat>Произвольный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Брандт Александр Владимирович</dc:creator>
  <cp:lastModifiedBy>User</cp:lastModifiedBy>
  <cp:revision>46</cp:revision>
  <cp:lastPrinted>2022-10-19T04:18:13Z</cp:lastPrinted>
  <dcterms:created xsi:type="dcterms:W3CDTF">2022-10-18T03:42:33Z</dcterms:created>
  <dcterms:modified xsi:type="dcterms:W3CDTF">2023-06-11T12:29:09Z</dcterms:modified>
</cp:coreProperties>
</file>