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79" r:id="rId16"/>
    <p:sldId id="280" r:id="rId17"/>
    <p:sldId id="281" r:id="rId18"/>
    <p:sldId id="282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93" y="-7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B1D25-1FF0-34EA-2E5C-E0AB6051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D9AE53-6B24-430A-7441-C0EFB6E89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922B4-8D96-1A4E-5AC5-F8A8FBD0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4A39-FCD8-4F18-9692-FD96931497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7C4EA-FD38-6E6F-20C2-B33C3031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06573-BB8A-31F3-C032-C7F0D5D1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E9C3-35B1-4B06-9896-0C9DB615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9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D8B3D-2ACD-D74D-5D5D-B500E7DB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09FB05-9C0D-AFA2-8605-A6D4A41BC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6A8AE-E088-8311-B0CD-71C6C0C8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4A39-FCD8-4F18-9692-FD96931497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2B29C-7E0C-89A5-2513-DF78A3D2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9589DB-EECF-7EFB-1B12-697AD67A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E9C3-35B1-4B06-9896-0C9DB615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5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79A898-02EE-0FCC-A169-5CEC30F54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5D2F8A-92FD-08CE-67FB-F3776324E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E3A270-9F5B-8752-1DD4-9E4F295A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4A39-FCD8-4F18-9692-FD96931497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A2C57-E119-2F40-CFDB-16F1109DE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E9E41-E1CC-71A0-81BD-383F76A9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E9C3-35B1-4B06-9896-0C9DB615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1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E93CC-4E93-0978-6F28-315941E0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6BA2E-CD58-72EF-2092-30F3EFF70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FABBAA-CFB0-374E-6A0B-A44BA548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4A39-FCD8-4F18-9692-FD96931497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40F2D-892B-12CE-CCFD-A47EFD948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DA9F63-E6EA-19F9-67EE-9F6F5F34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E9C3-35B1-4B06-9896-0C9DB615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4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A3754-0E06-AD23-A60A-0860E98E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908030-A503-B474-C513-B3550A736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FDA1B7-D963-9D22-F124-E9DE10D0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4A39-FCD8-4F18-9692-FD96931497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A161B-6380-EB23-80BB-993CD1D8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552A0-BE70-B4E1-88C1-CDA535A0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E9C3-35B1-4B06-9896-0C9DB615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0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C7C04-2295-8B57-9E2A-D85C40B9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23ADB3-717C-747D-F62E-A750F9138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06B8C3-AE45-200C-D6A5-438D743C9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87C0C9-BFC5-0C16-E109-52C0A8B9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4A39-FCD8-4F18-9692-FD96931497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E7C88A-CAD1-C2BC-42DA-C264B22C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5809C-6428-8ADD-C704-A425F837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E9C3-35B1-4B06-9896-0C9DB615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0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461B9-7E77-1D62-5FDE-85973263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7C138-824D-5121-91AA-1F87B7D38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752C2F-764E-50B1-8F54-1A8CB90D0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6C4BAB-0A42-94B3-A352-CD798A14D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A62D80-9EC8-5F40-BB3B-FBD31CA3A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61DCC-2210-3072-56A1-16E137AC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4A39-FCD8-4F18-9692-FD96931497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4B7EA-C2E0-75DD-C016-B283E7B1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2CDA12-DBD1-9A4A-E017-856B4497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E9C3-35B1-4B06-9896-0C9DB615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5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C6ADE-AB46-7031-F206-752A5829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BCE1FF-9C40-21A0-315B-F63B3034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4A39-FCD8-4F18-9692-FD96931497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E3316A-061B-0B60-04CA-E491C1F8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CE3263-3AE5-407D-E654-F255C443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E9C3-35B1-4B06-9896-0C9DB615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2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0C4F96-7D5B-8390-B2DD-84581680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4A39-FCD8-4F18-9692-FD96931497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757229-9472-5286-E333-687C5DDF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02C0F8-6B8F-56E4-4629-DD3ED2AB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E9C3-35B1-4B06-9896-0C9DB615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1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481E3-856E-12D5-2E09-CBD508F3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29B3C5-FFBD-F645-0D3A-227CB7AA9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C68B2E-6473-F581-4941-DD622B6F0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3CA890-2697-138E-1181-A767D003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4A39-FCD8-4F18-9692-FD96931497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E4C181-AA02-0160-B234-868B23C9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EBD0CA-F51A-F637-FB92-F9D006D7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E9C3-35B1-4B06-9896-0C9DB615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7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B4152-8ACD-0D43-CC4C-638191F5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03AF6F-21F3-4613-8ABC-DD779913E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FF0C52-AD1E-F379-3AA5-C94684225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6D983-1519-C719-1A4C-F9DCA690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4A39-FCD8-4F18-9692-FD96931497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E14AEB-E287-CE84-F40D-93977086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6F4840-1E89-0161-5255-FEE1A80B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E9C3-35B1-4B06-9896-0C9DB615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6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7FF0F-9C35-53FA-6860-2D0C38AC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DB99D5-63F1-5CA9-05A3-428DBFF52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8BE27C-A0D3-186B-BDA5-387FEF866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84A39-FCD8-4F18-9692-FD96931497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16301-BDBA-00F8-7144-D81397C1B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DF8EA2-10FD-BBE0-9BB1-DF33576EA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E9C3-35B1-4B06-9896-0C9DB615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2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6D775D4-88CF-A99F-B0AA-0A8D45F48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0" b="90000" l="4000" r="90000">
                        <a14:foregroundMark x1="28100" y1="5600" x2="28100" y2="5600"/>
                        <a14:foregroundMark x1="53100" y1="1800" x2="53100" y2="1800"/>
                        <a14:foregroundMark x1="8500" y1="70600" x2="8500" y2="70600"/>
                        <a14:foregroundMark x1="4000" y1="73200" x2="4000" y2="73200"/>
                        <a14:backgroundMark x1="9700" y1="45800" x2="9700" y2="45800"/>
                        <a14:backgroundMark x1="8600" y1="54500" x2="7000" y2="66100"/>
                        <a14:backgroundMark x1="81800" y1="52400" x2="81800" y2="70000"/>
                        <a14:backgroundMark x1="73100" y1="55600" x2="73100" y2="55600"/>
                        <a14:backgroundMark x1="73100" y1="55600" x2="72700" y2="6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977">
            <a:off x="71778" y="3506682"/>
            <a:ext cx="6347206" cy="48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51A84E0-865A-07BE-ED6E-36600B596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8756" l="1200" r="99733">
                        <a14:foregroundMark x1="12467" y1="24178" x2="3200" y2="72533"/>
                        <a14:foregroundMark x1="3200" y1="72533" x2="7067" y2="88000"/>
                        <a14:foregroundMark x1="7067" y1="88000" x2="18400" y2="92622"/>
                        <a14:foregroundMark x1="18400" y1="92622" x2="26200" y2="76000"/>
                        <a14:foregroundMark x1="26200" y1="76000" x2="26400" y2="71556"/>
                        <a14:foregroundMark x1="9000" y1="25867" x2="2200" y2="66133"/>
                        <a14:foregroundMark x1="2200" y1="66133" x2="1733" y2="73244"/>
                        <a14:foregroundMark x1="1200" y1="76444" x2="20600" y2="98933"/>
                        <a14:foregroundMark x1="35267" y1="40089" x2="35267" y2="40089"/>
                        <a14:foregroundMark x1="35267" y1="40089" x2="46200" y2="35556"/>
                        <a14:foregroundMark x1="24400" y1="41600" x2="24400" y2="41600"/>
                        <a14:foregroundMark x1="24400" y1="41600" x2="28933" y2="47378"/>
                        <a14:foregroundMark x1="26933" y1="7022" x2="34733" y2="12089"/>
                        <a14:foregroundMark x1="12267" y1="7733" x2="27867" y2="12800"/>
                        <a14:foregroundMark x1="20800" y1="4356" x2="45467" y2="2400"/>
                        <a14:foregroundMark x1="45467" y1="2400" x2="45667" y2="2400"/>
                        <a14:foregroundMark x1="96467" y1="13511" x2="95733" y2="41333"/>
                        <a14:foregroundMark x1="70467" y1="1156" x2="99733" y2="12533"/>
                        <a14:foregroundMark x1="68667" y1="57778" x2="66133" y2="72089"/>
                        <a14:foregroundMark x1="56333" y1="1156" x2="55067" y2="25867"/>
                        <a14:backgroundMark x1="6467" y1="711" x2="6467" y2="71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957" flipH="1">
            <a:off x="3214048" y="5435482"/>
            <a:ext cx="2502956" cy="18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DADAF81-8BFC-F5A0-B7F6-05BC8509B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8756" l="1200" r="99733">
                        <a14:foregroundMark x1="12467" y1="24178" x2="3200" y2="72533"/>
                        <a14:foregroundMark x1="3200" y1="72533" x2="7067" y2="88000"/>
                        <a14:foregroundMark x1="7067" y1="88000" x2="18400" y2="92622"/>
                        <a14:foregroundMark x1="18400" y1="92622" x2="26200" y2="76000"/>
                        <a14:foregroundMark x1="26200" y1="76000" x2="26400" y2="71556"/>
                        <a14:foregroundMark x1="9000" y1="25867" x2="2200" y2="66133"/>
                        <a14:foregroundMark x1="2200" y1="66133" x2="1733" y2="73244"/>
                        <a14:foregroundMark x1="1200" y1="76444" x2="20600" y2="98933"/>
                        <a14:foregroundMark x1="35267" y1="40089" x2="35267" y2="40089"/>
                        <a14:foregroundMark x1="35267" y1="40089" x2="46200" y2="35556"/>
                        <a14:foregroundMark x1="24400" y1="41600" x2="24400" y2="41600"/>
                        <a14:foregroundMark x1="24400" y1="41600" x2="28933" y2="47378"/>
                        <a14:foregroundMark x1="26933" y1="7022" x2="34733" y2="12089"/>
                        <a14:foregroundMark x1="12267" y1="7733" x2="27867" y2="12800"/>
                        <a14:foregroundMark x1="20800" y1="4356" x2="45467" y2="2400"/>
                        <a14:foregroundMark x1="45467" y1="2400" x2="45667" y2="2400"/>
                        <a14:foregroundMark x1="96467" y1="13511" x2="95733" y2="41333"/>
                        <a14:foregroundMark x1="70467" y1="1156" x2="99733" y2="12533"/>
                        <a14:foregroundMark x1="68667" y1="57778" x2="66133" y2="72089"/>
                        <a14:foregroundMark x1="56333" y1="1156" x2="55067" y2="25867"/>
                        <a14:backgroundMark x1="6467" y1="711" x2="6467" y2="71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45" y="5817911"/>
            <a:ext cx="2502956" cy="18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E6332-189D-668B-2328-B7E730092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3587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ига </a:t>
            </a:r>
            <a:b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«Финансовый ринг»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8CF36-AAD6-CC6C-8C79-C3A9BCE06B33}"/>
              </a:ext>
            </a:extLst>
          </p:cNvPr>
          <p:cNvSpPr txBox="1"/>
          <p:nvPr/>
        </p:nvSpPr>
        <p:spPr>
          <a:xfrm>
            <a:off x="3048000" y="23642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2D2F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"Детский сад "Улыбка" п. Малиновский"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2D7C0A-3837-3880-2D5C-9FAB30435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864" y="4068097"/>
            <a:ext cx="3175819" cy="31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852128-CDFF-6E42-19E8-E4F259605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8756" l="1200" r="99733">
                        <a14:foregroundMark x1="12467" y1="24178" x2="3200" y2="72533"/>
                        <a14:foregroundMark x1="3200" y1="72533" x2="7067" y2="88000"/>
                        <a14:foregroundMark x1="7067" y1="88000" x2="18400" y2="92622"/>
                        <a14:foregroundMark x1="18400" y1="92622" x2="26200" y2="76000"/>
                        <a14:foregroundMark x1="26200" y1="76000" x2="26400" y2="71556"/>
                        <a14:foregroundMark x1="9000" y1="25867" x2="2200" y2="66133"/>
                        <a14:foregroundMark x1="2200" y1="66133" x2="1733" y2="73244"/>
                        <a14:foregroundMark x1="1200" y1="76444" x2="20600" y2="98933"/>
                        <a14:foregroundMark x1="35267" y1="40089" x2="35267" y2="40089"/>
                        <a14:foregroundMark x1="35267" y1="40089" x2="46200" y2="35556"/>
                        <a14:foregroundMark x1="24400" y1="41600" x2="24400" y2="41600"/>
                        <a14:foregroundMark x1="24400" y1="41600" x2="28933" y2="47378"/>
                        <a14:foregroundMark x1="26933" y1="7022" x2="34733" y2="12089"/>
                        <a14:foregroundMark x1="12267" y1="7733" x2="27867" y2="12800"/>
                        <a14:foregroundMark x1="20800" y1="4356" x2="45467" y2="2400"/>
                        <a14:foregroundMark x1="45467" y1="2400" x2="45667" y2="2400"/>
                        <a14:foregroundMark x1="96467" y1="13511" x2="95733" y2="41333"/>
                        <a14:foregroundMark x1="70467" y1="1156" x2="99733" y2="12533"/>
                        <a14:foregroundMark x1="68667" y1="57778" x2="66133" y2="72089"/>
                        <a14:foregroundMark x1="56333" y1="1156" x2="55067" y2="25867"/>
                        <a14:backgroundMark x1="6467" y1="711" x2="6467" y2="71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2823">
            <a:off x="-95941" y="5919390"/>
            <a:ext cx="2502956" cy="18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9727943-7893-0C61-D824-812A92935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6" b="98756" l="1200" r="99733">
                        <a14:foregroundMark x1="12467" y1="24178" x2="3200" y2="72533"/>
                        <a14:foregroundMark x1="3200" y1="72533" x2="7067" y2="88000"/>
                        <a14:foregroundMark x1="7067" y1="88000" x2="18400" y2="92622"/>
                        <a14:foregroundMark x1="18400" y1="92622" x2="26200" y2="76000"/>
                        <a14:foregroundMark x1="26200" y1="76000" x2="26400" y2="71556"/>
                        <a14:foregroundMark x1="9000" y1="25867" x2="2200" y2="66133"/>
                        <a14:foregroundMark x1="2200" y1="66133" x2="1733" y2="73244"/>
                        <a14:foregroundMark x1="1200" y1="76444" x2="20600" y2="98933"/>
                        <a14:foregroundMark x1="35267" y1="40089" x2="35267" y2="40089"/>
                        <a14:foregroundMark x1="35267" y1="40089" x2="46200" y2="35556"/>
                        <a14:foregroundMark x1="24400" y1="41600" x2="24400" y2="41600"/>
                        <a14:foregroundMark x1="24400" y1="41600" x2="28933" y2="47378"/>
                        <a14:foregroundMark x1="26933" y1="7022" x2="34733" y2="12089"/>
                        <a14:foregroundMark x1="12267" y1="7733" x2="27867" y2="12800"/>
                        <a14:foregroundMark x1="20800" y1="4356" x2="45467" y2="2400"/>
                        <a14:foregroundMark x1="45467" y1="2400" x2="45667" y2="2400"/>
                        <a14:foregroundMark x1="96467" y1="13511" x2="95733" y2="41333"/>
                        <a14:foregroundMark x1="70467" y1="1156" x2="99733" y2="12533"/>
                        <a14:foregroundMark x1="68667" y1="57778" x2="66133" y2="72089"/>
                        <a14:foregroundMark x1="56333" y1="1156" x2="55067" y2="25867"/>
                        <a14:backgroundMark x1="6467" y1="711" x2="6467" y2="71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82">
            <a:off x="2942533" y="6367145"/>
            <a:ext cx="2502956" cy="18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AC2EAC3-FF56-1CD7-02A9-FCD39D812CC2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92C67345-8E76-6346-64AE-5DEB43352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C1F6337-DE27-1089-1074-49A1BFBEE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0519002-441D-2DC5-4AA2-2D910B3F0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74468C0-C9B7-39D7-3719-67F847A8A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3984A540-22C6-995B-E77E-287D8DCE5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576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5D397E1-E062-BDEA-41C4-965D873CD89A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0D9A0880-1794-538C-172F-75DAFE3295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9133FC8-489E-AB01-F816-9173648D0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C690159-8065-6B8D-706D-D54B5216E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2ADC240-0821-EF11-8B60-B6F21BD48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D411BE4-0585-8604-87C5-E413C4018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634773-E036-7A86-838D-8F3470E22DA1}"/>
              </a:ext>
            </a:extLst>
          </p:cNvPr>
          <p:cNvSpPr txBox="1">
            <a:spLocks/>
          </p:cNvSpPr>
          <p:nvPr/>
        </p:nvSpPr>
        <p:spPr>
          <a:xfrm>
            <a:off x="2732314" y="140251"/>
            <a:ext cx="9154885" cy="19498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«Зашифрованная пословица»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BC65098-3914-80EC-B495-49E7CC216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"/>
          <a:stretch/>
        </p:blipFill>
        <p:spPr bwMode="auto">
          <a:xfrm>
            <a:off x="1797819" y="1050471"/>
            <a:ext cx="8596362" cy="475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2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3973160-401A-6169-B8D1-C9F9B13C0EF0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DDA3D841-2D36-B8C8-470B-77706450A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94EF0AB4-023B-37DB-B5A4-E95E60994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1708168-F583-0A37-BCD5-6754BC97D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C230358-294B-47EB-3188-32FD9369A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EC5F8BB-A6B2-50D1-46E1-B45E13626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634773-E036-7A86-838D-8F3470E22DA1}"/>
              </a:ext>
            </a:extLst>
          </p:cNvPr>
          <p:cNvSpPr txBox="1">
            <a:spLocks/>
          </p:cNvSpPr>
          <p:nvPr/>
        </p:nvSpPr>
        <p:spPr>
          <a:xfrm>
            <a:off x="2732314" y="140251"/>
            <a:ext cx="9154885" cy="19498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«Зашифрованная пословица»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6932CB8-1908-091A-BBDD-580856C8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96" b="95404" l="4637" r="89893">
                        <a14:foregroundMark x1="53627" y1="7132" x2="55054" y2="13946"/>
                        <a14:foregroundMark x1="60642" y1="4754" x2="64923" y2="12837"/>
                        <a14:foregroundMark x1="51486" y1="8716" x2="51486" y2="26783"/>
                        <a14:foregroundMark x1="50535" y1="8875" x2="50773" y2="15372"/>
                        <a14:foregroundMark x1="8680" y1="43423" x2="4875" y2="65927"/>
                        <a14:foregroundMark x1="4875" y1="65927" x2="8918" y2="71474"/>
                        <a14:foregroundMark x1="15220" y1="36609" x2="26040" y2="30428"/>
                        <a14:foregroundMark x1="16528" y1="31696" x2="13199" y2="36767"/>
                        <a14:foregroundMark x1="14388" y1="34707" x2="19382" y2="32805"/>
                        <a14:foregroundMark x1="20809" y1="32171" x2="25089" y2="34548"/>
                        <a14:foregroundMark x1="20927" y1="30586" x2="24138" y2="29002"/>
                        <a14:foregroundMark x1="23781" y1="28685" x2="19857" y2="31537"/>
                        <a14:foregroundMark x1="15815" y1="30586" x2="15815" y2="30586"/>
                        <a14:foregroundMark x1="15815" y1="30586" x2="15815" y2="30586"/>
                        <a14:foregroundMark x1="15101" y1="30745" x2="15101" y2="30745"/>
                        <a14:foregroundMark x1="17004" y1="30586" x2="17004" y2="30586"/>
                        <a14:foregroundMark x1="17004" y1="30586" x2="17004" y2="30586"/>
                        <a14:foregroundMark x1="17004" y1="30586" x2="17004" y2="30586"/>
                        <a14:foregroundMark x1="17004" y1="30586" x2="17004" y2="30586"/>
                        <a14:foregroundMark x1="17004" y1="30586" x2="17836" y2="31062"/>
                        <a14:foregroundMark x1="17836" y1="31062" x2="17836" y2="31062"/>
                        <a14:foregroundMark x1="15220" y1="30111" x2="15220" y2="30111"/>
                        <a14:foregroundMark x1="15815" y1="29952" x2="15815" y2="29952"/>
                        <a14:foregroundMark x1="20690" y1="29635" x2="19144" y2="32488"/>
                        <a14:foregroundMark x1="24495" y1="29160" x2="26159" y2="35182"/>
                        <a14:foregroundMark x1="25684" y1="31696" x2="25684" y2="31696"/>
                        <a14:foregroundMark x1="70036" y1="94770" x2="70036" y2="94770"/>
                        <a14:foregroundMark x1="62426" y1="95404" x2="62426" y2="95404"/>
                        <a14:foregroundMark x1="22473" y1="94136" x2="22473" y2="94136"/>
                        <a14:foregroundMark x1="17717" y1="94136" x2="17717" y2="94136"/>
                        <a14:foregroundMark x1="17598" y1="89065" x2="17598" y2="89065"/>
                        <a14:foregroundMark x1="17598" y1="85737" x2="17598" y2="85737"/>
                        <a14:foregroundMark x1="22592" y1="85895" x2="22592" y2="85895"/>
                        <a14:foregroundMark x1="71106" y1="78605" x2="71106" y2="78605"/>
                        <a14:foregroundMark x1="71581" y1="82409" x2="71581" y2="82409"/>
                        <a14:foregroundMark x1="62069" y1="74960" x2="62069" y2="74960"/>
                        <a14:foregroundMark x1="61593" y1="80032" x2="61593" y2="80032"/>
                        <a14:foregroundMark x1="88109" y1="44532" x2="88109" y2="44532"/>
                        <a14:foregroundMark x1="87515" y1="36450" x2="87515" y2="36450"/>
                        <a14:foregroundMark x1="87990" y1="38827" x2="87990" y2="38827"/>
                        <a14:foregroundMark x1="88704" y1="41521" x2="88704" y2="41521"/>
                        <a14:foregroundMark x1="86801" y1="33756" x2="86801" y2="33756"/>
                        <a14:foregroundMark x1="88585" y1="43423" x2="88585" y2="43423"/>
                        <a14:foregroundMark x1="14625" y1="30111" x2="14625" y2="30111"/>
                        <a14:foregroundMark x1="14625" y1="30111" x2="14031" y2="35658"/>
                        <a14:foregroundMark x1="17122" y1="29635" x2="17122" y2="29635"/>
                        <a14:foregroundMark x1="16409" y1="29319" x2="16409" y2="29319"/>
                        <a14:foregroundMark x1="13793" y1="31854" x2="13793" y2="31854"/>
                        <a14:foregroundMark x1="13317" y1="32805" x2="13317" y2="32805"/>
                        <a14:foregroundMark x1="20690" y1="29319" x2="24257" y2="28685"/>
                        <a14:foregroundMark x1="21998" y1="28051" x2="21998" y2="28051"/>
                        <a14:foregroundMark x1="22830" y1="28051" x2="22830" y2="28051"/>
                        <a14:foregroundMark x1="23781" y1="28051" x2="23781" y2="28051"/>
                        <a14:foregroundMark x1="15339" y1="29794" x2="15339" y2="29794"/>
                        <a14:foregroundMark x1="61950" y1="77496" x2="61950" y2="77496"/>
                        <a14:foregroundMark x1="61356" y1="83835" x2="61356" y2="8383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66" y="1184478"/>
            <a:ext cx="5983020" cy="44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5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7522A13-6F45-9C9F-B64E-D51EC63FB107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068BFB-8361-9545-2CD8-FAE4C9380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4FE65C5-7A87-51FF-54CC-1B29E2F1E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3D34AFE8-888D-4320-72B6-D45DCF1CE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DEF84C5-A925-9C30-DFF4-5CA2D3008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232544EF-7253-464B-4875-364D05822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634773-E036-7A86-838D-8F3470E22DA1}"/>
              </a:ext>
            </a:extLst>
          </p:cNvPr>
          <p:cNvSpPr txBox="1">
            <a:spLocks/>
          </p:cNvSpPr>
          <p:nvPr/>
        </p:nvSpPr>
        <p:spPr>
          <a:xfrm>
            <a:off x="2732314" y="140251"/>
            <a:ext cx="9154885" cy="19498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«Зашифрованная пословица»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86BDC8BB-73B2-1D1C-954B-54648639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291771"/>
            <a:ext cx="7239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ердце 1">
            <a:extLst>
              <a:ext uri="{FF2B5EF4-FFF2-40B4-BE49-F238E27FC236}">
                <a16:creationId xmlns:a16="http://schemas.microsoft.com/office/drawing/2014/main" id="{112C2F67-3743-E23C-76C2-2F065C566C81}"/>
              </a:ext>
            </a:extLst>
          </p:cNvPr>
          <p:cNvSpPr/>
          <p:nvPr/>
        </p:nvSpPr>
        <p:spPr>
          <a:xfrm rot="19188566">
            <a:off x="5954486" y="3724092"/>
            <a:ext cx="1676400" cy="1436915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79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A64D0C1-E712-3886-DDCC-514EB7D06054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29A45E-A2E2-3010-CA08-88A8592B8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11B28C2-1D89-407F-0EE9-CE20B6758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EA17382C-F5C6-646F-E996-3B31183CC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E948BA9-9A17-4004-7FAC-5F6FCFC1A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EC2F0F5-9FCA-9F31-35EA-9DC817501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634773-E036-7A86-838D-8F3470E22DA1}"/>
              </a:ext>
            </a:extLst>
          </p:cNvPr>
          <p:cNvSpPr txBox="1">
            <a:spLocks/>
          </p:cNvSpPr>
          <p:nvPr/>
        </p:nvSpPr>
        <p:spPr>
          <a:xfrm>
            <a:off x="2732314" y="140251"/>
            <a:ext cx="9154885" cy="19498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«Зашифрованная пословица»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31D38FD-5B12-4BE0-A1CB-4C9663252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19421" r="10714" b="17974"/>
          <a:stretch/>
        </p:blipFill>
        <p:spPr bwMode="auto">
          <a:xfrm>
            <a:off x="869284" y="2090057"/>
            <a:ext cx="4607405" cy="194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3A7A435-6ECC-76D4-6015-CB17CD9FE72B}"/>
              </a:ext>
            </a:extLst>
          </p:cNvPr>
          <p:cNvCxnSpPr/>
          <p:nvPr/>
        </p:nvCxnSpPr>
        <p:spPr>
          <a:xfrm>
            <a:off x="1338943" y="914400"/>
            <a:ext cx="3265714" cy="39515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D265D12-D17F-D16E-ABDC-B347A979E893}"/>
              </a:ext>
            </a:extLst>
          </p:cNvPr>
          <p:cNvCxnSpPr>
            <a:cxnSpLocks/>
          </p:cNvCxnSpPr>
          <p:nvPr/>
        </p:nvCxnSpPr>
        <p:spPr>
          <a:xfrm flipH="1">
            <a:off x="1556656" y="914400"/>
            <a:ext cx="3167744" cy="396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>
            <a:extLst>
              <a:ext uri="{FF2B5EF4-FFF2-40B4-BE49-F238E27FC236}">
                <a16:creationId xmlns:a16="http://schemas.microsoft.com/office/drawing/2014/main" id="{607BF227-7927-D0F6-EA1F-05038D0B9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28" y="1427389"/>
            <a:ext cx="5510241" cy="344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2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4F47E8B-CFA6-ACC9-39B2-95B98660F8F4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28BD706A-0C90-D9F9-77EA-37E4586DC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1942ABB-F326-FC24-3E6D-11654863D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84573E8-E925-2310-6972-C6DABAF7A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EA5FBB8-5316-DEE7-5A51-76E5D9C0A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74424DF-D771-DD23-1996-AAA21DE1E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506" name="Picture 2">
            <a:extLst>
              <a:ext uri="{FF2B5EF4-FFF2-40B4-BE49-F238E27FC236}">
                <a16:creationId xmlns:a16="http://schemas.microsoft.com/office/drawing/2014/main" id="{86006412-9B61-29E2-AA12-A99AA22DE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03" y="950686"/>
            <a:ext cx="9511393" cy="52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1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DDF23E8-338A-F1F2-3AF8-4DB2DDF4803A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035FD66-8E37-1628-D058-EF448A037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909E7D-9306-E2BF-A8CB-B09ABD06D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5EA4558-7712-C0F0-D4D1-8F909348D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227CC96-716B-3CAE-0231-A7A6A9CAF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3822672-E4D4-EBD5-57FD-2E63560AF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4C2AD92-BAC4-8F2F-7670-9CBD76848705}"/>
              </a:ext>
            </a:extLst>
          </p:cNvPr>
          <p:cNvSpPr txBox="1">
            <a:spLocks/>
          </p:cNvSpPr>
          <p:nvPr/>
        </p:nvSpPr>
        <p:spPr>
          <a:xfrm>
            <a:off x="176981" y="513877"/>
            <a:ext cx="11936361" cy="19498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существовали «съедобные деньги»?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CDDBA09-5EAC-44BC-1F2F-841032DA648C}"/>
              </a:ext>
            </a:extLst>
          </p:cNvPr>
          <p:cNvGrpSpPr/>
          <p:nvPr/>
        </p:nvGrpSpPr>
        <p:grpSpPr>
          <a:xfrm>
            <a:off x="716759" y="1799370"/>
            <a:ext cx="11057866" cy="4863674"/>
            <a:chOff x="716759" y="1799370"/>
            <a:chExt cx="11057866" cy="48636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ED0CCBD-4CEC-794B-B79C-912FA6FBF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59" y="1799370"/>
              <a:ext cx="3810001" cy="2538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2F4CEABB-931B-6B93-252F-6A2F19D19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457" y="4539277"/>
              <a:ext cx="4000880" cy="2123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FED98AEA-8459-069F-8333-071172F4C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175" y="1824796"/>
              <a:ext cx="3698914" cy="2538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434322AE-60A5-1FA2-1D43-1F008BDAF9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17" b="13118"/>
            <a:stretch/>
          </p:blipFill>
          <p:spPr bwMode="auto">
            <a:xfrm>
              <a:off x="8067371" y="4539277"/>
              <a:ext cx="3707254" cy="2123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383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C9C4040-92A7-6948-337F-4D30BDBDF3B2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46B66FDA-6165-C732-CDCA-473A26EAE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AED4EF7F-BA69-6A4C-608B-450523BC4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44C63559-0B0C-6660-D596-EC7D4CFAB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462C10AD-6E76-65D1-7E18-5AC87AFF6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D3E33B8-CDE4-6F99-7A8E-DB8517761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9B0B461-6BD8-F44B-A1C3-17FC6A0ACF89}"/>
              </a:ext>
            </a:extLst>
          </p:cNvPr>
          <p:cNvSpPr txBox="1">
            <a:spLocks/>
          </p:cNvSpPr>
          <p:nvPr/>
        </p:nvSpPr>
        <p:spPr>
          <a:xfrm>
            <a:off x="127819" y="331445"/>
            <a:ext cx="11936361" cy="19498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жители острова Санта-Крус применяли деньги в виде перьев?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906D42-C0AA-7996-8D38-7FB508F49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5140" y="1593463"/>
            <a:ext cx="8405676" cy="5259455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B338B27-EFD8-A98F-57A4-4AEFF66C528E}"/>
              </a:ext>
            </a:extLst>
          </p:cNvPr>
          <p:cNvGrpSpPr/>
          <p:nvPr/>
        </p:nvGrpSpPr>
        <p:grpSpPr>
          <a:xfrm>
            <a:off x="698282" y="1865750"/>
            <a:ext cx="10857478" cy="4714878"/>
            <a:chOff x="698282" y="1865750"/>
            <a:chExt cx="10857478" cy="4714878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52B5EC0F-119B-9D0A-46DD-1EB65BFE1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6"/>
            <a:stretch/>
          </p:blipFill>
          <p:spPr bwMode="auto">
            <a:xfrm>
              <a:off x="698282" y="1865751"/>
              <a:ext cx="5094198" cy="4714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A03B3008-929D-7135-A586-9AE932637B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t="11756" r="20185" b="11553"/>
            <a:stretch/>
          </p:blipFill>
          <p:spPr bwMode="auto">
            <a:xfrm>
              <a:off x="6354494" y="1865750"/>
              <a:ext cx="5201266" cy="4714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31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7E6494B-1BBD-A2B2-7ADE-F558A29DCDEF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A7C1DA35-6952-B049-B196-1F73A1F6F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2E878E3-F015-BF26-9B6D-B3CE203E6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055635F-17AF-8AB9-9C7F-003E2F96AB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33731378-FCF6-A185-2957-084821A36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140A3AA4-7F2C-C403-4CEA-6DA4726AF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FF1D6AE-5ED4-4829-6214-F4B65EACED36}"/>
              </a:ext>
            </a:extLst>
          </p:cNvPr>
          <p:cNvSpPr txBox="1">
            <a:spLocks/>
          </p:cNvSpPr>
          <p:nvPr/>
        </p:nvSpPr>
        <p:spPr>
          <a:xfrm>
            <a:off x="176981" y="513877"/>
            <a:ext cx="11936361" cy="19498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на Руси в качестве денег использовали бронзовые колокольчики?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9EBD26B-53D0-B53D-DBB2-A8FDDC8E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82" y="2192056"/>
            <a:ext cx="4102464" cy="43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62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4F5CC11-5AA5-2326-1C55-0C75A78A2E71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81FA700-D713-B21F-85EF-C62745656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A8BC66E-74AC-1040-84C8-295B6D8CE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7E9B8C6-0338-1181-960D-0798F887B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DAA9AED-C2C5-602D-C3DC-625B117E0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1A726BD-E6C2-D976-EE99-80921628D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0" name="Picture 4">
            <a:extLst>
              <a:ext uri="{FF2B5EF4-FFF2-40B4-BE49-F238E27FC236}">
                <a16:creationId xmlns:a16="http://schemas.microsoft.com/office/drawing/2014/main" id="{F4906FB0-E52F-4ECE-375D-CE9777BD3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66" y="2218314"/>
            <a:ext cx="7239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6C54A90-BE6C-9DB6-D96A-408CDAED6E7D}"/>
              </a:ext>
            </a:extLst>
          </p:cNvPr>
          <p:cNvSpPr txBox="1">
            <a:spLocks/>
          </p:cNvSpPr>
          <p:nvPr/>
        </p:nvSpPr>
        <p:spPr>
          <a:xfrm>
            <a:off x="233985" y="323666"/>
            <a:ext cx="11936361" cy="19498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вы, что в бескрайнем Тихом океане среди тысячи островов есть «Остров каменных денег»?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01A5103-EF57-5C8A-8D09-E79D3F0B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66" y="2207122"/>
            <a:ext cx="7239000" cy="482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513B342-BF35-06D5-358B-1E0DFAF95B0E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65642A-F3DA-01A3-431C-35CD8A2C9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6DAD0F4-C878-A00B-ECEE-BD1FE0D83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AF483E84-E78E-9FFC-EB8C-006175D12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56BCE71-6864-903D-E19B-9DA9DE9A6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B4880CE-91E3-D777-3F5A-1B5242330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845DD-F0B0-A4CE-528E-5CE78366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382053-8D9F-9016-F084-9F69A643FFFF}"/>
              </a:ext>
            </a:extLst>
          </p:cNvPr>
          <p:cNvSpPr/>
          <p:nvPr/>
        </p:nvSpPr>
        <p:spPr>
          <a:xfrm>
            <a:off x="1478365" y="2172677"/>
            <a:ext cx="95618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1882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12E8280-5A40-0197-DB3D-50F6D03F0B90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1F88BE31-E7FE-00EB-3CF6-E1F087DEB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6F4B5BD0-2DBE-EE84-EB12-B2FB69D26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C51F52F-30E0-3EF7-6E01-C4C8CE3C1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F1C594A1-6CA9-68CE-2900-6D6A8B18F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7832284-D993-188F-D841-5B9DEBEA1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762498-B3F6-4BBD-C27E-3FA65D2A44ED}"/>
              </a:ext>
            </a:extLst>
          </p:cNvPr>
          <p:cNvSpPr txBox="1"/>
          <p:nvPr/>
        </p:nvSpPr>
        <p:spPr>
          <a:xfrm>
            <a:off x="206477" y="834630"/>
            <a:ext cx="119855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 путевки на 1 человека составляет 32000, включая проживание и питание. </a:t>
            </a:r>
            <a:endParaRPr lang="ru-RU" sz="28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4894866-B134-3DCF-29A2-980A851FF1BD}"/>
              </a:ext>
            </a:extLst>
          </p:cNvPr>
          <p:cNvSpPr txBox="1">
            <a:spLocks/>
          </p:cNvSpPr>
          <p:nvPr/>
        </p:nvSpPr>
        <p:spPr>
          <a:xfrm>
            <a:off x="3406877" y="188299"/>
            <a:ext cx="5378245" cy="64633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«Семейная копилка»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7DADF-2E6B-B2B3-40BE-B9220E265721}"/>
              </a:ext>
            </a:extLst>
          </p:cNvPr>
          <p:cNvSpPr txBox="1"/>
          <p:nvPr/>
        </p:nvSpPr>
        <p:spPr>
          <a:xfrm>
            <a:off x="206476" y="1603958"/>
            <a:ext cx="12201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какой период времени их мечта осуществится при следующих данных: </a:t>
            </a:r>
            <a:endParaRPr lang="ru-RU" sz="28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EFECB79-DC81-ABD3-4D01-FDD7297DE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67322"/>
              </p:ext>
            </p:extLst>
          </p:nvPr>
        </p:nvGraphicFramePr>
        <p:xfrm>
          <a:off x="737420" y="2127178"/>
          <a:ext cx="10520516" cy="4638459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0520516">
                  <a:extLst>
                    <a:ext uri="{9D8B030D-6E8A-4147-A177-3AD203B41FA5}">
                      <a16:colId xmlns:a16="http://schemas.microsoft.com/office/drawing/2014/main" val="1063485550"/>
                    </a:ext>
                  </a:extLst>
                </a:gridCol>
              </a:tblGrid>
              <a:tr h="1071041">
                <a:tc>
                  <a:txBody>
                    <a:bodyPr/>
                    <a:lstStyle/>
                    <a:p>
                      <a:pPr indent="0" algn="ctr"/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 Ивановых		</a:t>
                      </a:r>
                    </a:p>
                    <a:p>
                      <a:pPr indent="0" algn="ctr"/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(отец, мать, дочь15 лет, сын 5 лет)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852558"/>
                  </a:ext>
                </a:extLst>
              </a:tr>
              <a:tr h="821461">
                <a:tc>
                  <a:txBody>
                    <a:bodyPr/>
                    <a:lstStyle/>
                    <a:p>
                      <a:pPr indent="0"/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Доходы: зарплата: отец – 45000, мать –38000, стипендия: 2500, детское пособие – 300 рублей.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6873693"/>
                  </a:ext>
                </a:extLst>
              </a:tr>
              <a:tr h="1642923">
                <a:tc>
                  <a:txBody>
                    <a:bodyPr/>
                    <a:lstStyle/>
                    <a:p>
                      <a:pPr indent="0"/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Расходы: питание – 20000, коммунальные платежи (свет, газ, вода, телефон) – 7000,</a:t>
                      </a:r>
                    </a:p>
                    <a:p>
                      <a:pPr indent="0"/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кредитные платежи – 25000, прочие</a:t>
                      </a:r>
                    </a:p>
                    <a:p>
                      <a:pPr indent="0"/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траты – 15000.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1417250"/>
                  </a:ext>
                </a:extLst>
              </a:tr>
              <a:tr h="1007098">
                <a:tc>
                  <a:txBody>
                    <a:bodyPr/>
                    <a:lstStyle/>
                    <a:p>
                      <a:pPr indent="0"/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бюджета: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726737"/>
                  </a:ext>
                </a:extLst>
              </a:tr>
            </a:tbl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:a16="http://schemas.microsoft.com/office/drawing/2014/main" id="{0A2503A0-7538-189F-981A-057A8CADB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74" y="4225412"/>
            <a:ext cx="2070275" cy="31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4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AF7077F-9A89-1BC3-19D3-759695E12438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3E41BE58-353D-B642-F5DD-E9FC913EF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A855A38-0A01-8FD0-B4BC-F63FF6D40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A97A779-D486-8D36-7A5C-BE0A5B236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78879EB-6246-2661-E2BD-42A7CA479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D6326FD-2DD3-9F5F-DAC4-254354C16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C55EEBB-5ADD-FED4-F81C-828ABC2C541C}"/>
              </a:ext>
            </a:extLst>
          </p:cNvPr>
          <p:cNvSpPr txBox="1"/>
          <p:nvPr/>
        </p:nvSpPr>
        <p:spPr>
          <a:xfrm>
            <a:off x="511277" y="988634"/>
            <a:ext cx="11562736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45000руб.+38000руб.+2500+300руб.= 85800руб.</a:t>
            </a:r>
          </a:p>
          <a:p>
            <a:pPr indent="0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Расходы: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20000руб.+7000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руб.+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25000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руб.+15000руб.=67000руб.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3.Экономия бюджета: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85800руб.-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67000руб.=18800руб.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4.Сумма путёвок: 32000 * 4 = 128000 руб.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5.Период времени накопления денег: 128000руб. : 18800руб.=6,8 ≈ 7 мес.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9CBAA9-D5E3-5EC9-5039-A68C513734BE}"/>
              </a:ext>
            </a:extLst>
          </p:cNvPr>
          <p:cNvSpPr txBox="1">
            <a:spLocks/>
          </p:cNvSpPr>
          <p:nvPr/>
        </p:nvSpPr>
        <p:spPr>
          <a:xfrm>
            <a:off x="3603522" y="4020233"/>
            <a:ext cx="5378245" cy="64633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 7 месяцев.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26E9273-9401-C3A8-05AC-8CCBB8E4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614" y="3074045"/>
            <a:ext cx="2070275" cy="31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2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3416F53-38C3-783B-F383-D90EE32208A9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18B2B0-4D7D-9AA1-09A5-49758774C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25B62E4-882D-6467-F913-A00139B43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25532B2-D49F-9925-FA01-0F7D5BB41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A5F2A163-CBF4-C362-DB08-06F916351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3E1205BC-3F4E-0232-82B3-4DEDAF051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7A0068E-26CF-C2E2-AD9E-A0FF6E0B7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82805"/>
              </p:ext>
            </p:extLst>
          </p:nvPr>
        </p:nvGraphicFramePr>
        <p:xfrm>
          <a:off x="1204450" y="1185144"/>
          <a:ext cx="9783098" cy="476857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806770">
                  <a:extLst>
                    <a:ext uri="{9D8B030D-6E8A-4147-A177-3AD203B41FA5}">
                      <a16:colId xmlns:a16="http://schemas.microsoft.com/office/drawing/2014/main" val="1583717092"/>
                    </a:ext>
                  </a:extLst>
                </a:gridCol>
                <a:gridCol w="1068970">
                  <a:extLst>
                    <a:ext uri="{9D8B030D-6E8A-4147-A177-3AD203B41FA5}">
                      <a16:colId xmlns:a16="http://schemas.microsoft.com/office/drawing/2014/main" val="2504756530"/>
                    </a:ext>
                  </a:extLst>
                </a:gridCol>
                <a:gridCol w="1131495">
                  <a:extLst>
                    <a:ext uri="{9D8B030D-6E8A-4147-A177-3AD203B41FA5}">
                      <a16:colId xmlns:a16="http://schemas.microsoft.com/office/drawing/2014/main" val="67067432"/>
                    </a:ext>
                  </a:extLst>
                </a:gridCol>
                <a:gridCol w="1000395">
                  <a:extLst>
                    <a:ext uri="{9D8B030D-6E8A-4147-A177-3AD203B41FA5}">
                      <a16:colId xmlns:a16="http://schemas.microsoft.com/office/drawing/2014/main" val="1607217481"/>
                    </a:ext>
                  </a:extLst>
                </a:gridCol>
                <a:gridCol w="1001404">
                  <a:extLst>
                    <a:ext uri="{9D8B030D-6E8A-4147-A177-3AD203B41FA5}">
                      <a16:colId xmlns:a16="http://schemas.microsoft.com/office/drawing/2014/main" val="1642279305"/>
                    </a:ext>
                  </a:extLst>
                </a:gridCol>
                <a:gridCol w="919718">
                  <a:extLst>
                    <a:ext uri="{9D8B030D-6E8A-4147-A177-3AD203B41FA5}">
                      <a16:colId xmlns:a16="http://schemas.microsoft.com/office/drawing/2014/main" val="3249480630"/>
                    </a:ext>
                  </a:extLst>
                </a:gridCol>
                <a:gridCol w="857194">
                  <a:extLst>
                    <a:ext uri="{9D8B030D-6E8A-4147-A177-3AD203B41FA5}">
                      <a16:colId xmlns:a16="http://schemas.microsoft.com/office/drawing/2014/main" val="1672591004"/>
                    </a:ext>
                  </a:extLst>
                </a:gridCol>
                <a:gridCol w="1000395">
                  <a:extLst>
                    <a:ext uri="{9D8B030D-6E8A-4147-A177-3AD203B41FA5}">
                      <a16:colId xmlns:a16="http://schemas.microsoft.com/office/drawing/2014/main" val="156499980"/>
                    </a:ext>
                  </a:extLst>
                </a:gridCol>
                <a:gridCol w="1001404">
                  <a:extLst>
                    <a:ext uri="{9D8B030D-6E8A-4147-A177-3AD203B41FA5}">
                      <a16:colId xmlns:a16="http://schemas.microsoft.com/office/drawing/2014/main" val="2708780713"/>
                    </a:ext>
                  </a:extLst>
                </a:gridCol>
                <a:gridCol w="995353">
                  <a:extLst>
                    <a:ext uri="{9D8B030D-6E8A-4147-A177-3AD203B41FA5}">
                      <a16:colId xmlns:a16="http://schemas.microsoft.com/office/drawing/2014/main" val="3673977453"/>
                    </a:ext>
                  </a:extLst>
                </a:gridCol>
              </a:tblGrid>
              <a:tr h="447087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9188156"/>
                  </a:ext>
                </a:extLst>
              </a:tr>
              <a:tr h="658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7667007"/>
                  </a:ext>
                </a:extLst>
              </a:tr>
              <a:tr h="405694">
                <a:tc>
                  <a:txBody>
                    <a:bodyPr/>
                    <a:lstStyle/>
                    <a:p>
                      <a:pPr marL="635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8179189"/>
                  </a:ext>
                </a:extLst>
              </a:tr>
              <a:tr h="658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853317"/>
                  </a:ext>
                </a:extLst>
              </a:tr>
              <a:tr h="405694">
                <a:tc>
                  <a:txBody>
                    <a:bodyPr/>
                    <a:lstStyle/>
                    <a:p>
                      <a:pPr marL="635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2215"/>
                        </a:lnSpc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ъ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215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0984004"/>
                  </a:ext>
                </a:extLst>
              </a:tr>
              <a:tr h="832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2564176"/>
                  </a:ext>
                </a:extLst>
              </a:tr>
              <a:tr h="4308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2059477"/>
                  </a:ext>
                </a:extLst>
              </a:tr>
              <a:tr h="658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3477974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61A28DF-D8C0-A9C2-84CD-0CD8F7E5BF47}"/>
              </a:ext>
            </a:extLst>
          </p:cNvPr>
          <p:cNvSpPr txBox="1">
            <a:spLocks/>
          </p:cNvSpPr>
          <p:nvPr/>
        </p:nvSpPr>
        <p:spPr>
          <a:xfrm>
            <a:off x="3406877" y="140251"/>
            <a:ext cx="5378245" cy="64633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«Мысли мудрых»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CA4BA55-7E23-8E77-148A-E7ABEBAE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51" b="90471" l="10000" r="90000">
                        <a14:foregroundMark x1="45833" y1="8632" x2="44000" y2="52691"/>
                        <a14:foregroundMark x1="51000" y1="29260" x2="50000" y2="52803"/>
                        <a14:foregroundMark x1="41333" y1="27466" x2="41333" y2="41816"/>
                        <a14:foregroundMark x1="56083" y1="31502" x2="50000" y2="56726"/>
                        <a14:foregroundMark x1="50000" y1="56726" x2="50083" y2="57511"/>
                        <a14:foregroundMark x1="51833" y1="26345" x2="54667" y2="29821"/>
                        <a14:foregroundMark x1="58250" y1="12892" x2="57083" y2="18498"/>
                        <a14:foregroundMark x1="48750" y1="3363" x2="48750" y2="3363"/>
                        <a14:foregroundMark x1="42333" y1="9978" x2="41917" y2="17937"/>
                        <a14:foregroundMark x1="41917" y1="17937" x2="42750" y2="21525"/>
                        <a14:foregroundMark x1="40083" y1="23655" x2="38417" y2="30157"/>
                        <a14:foregroundMark x1="59917" y1="24439" x2="61500" y2="27691"/>
                        <a14:foregroundMark x1="59250" y1="19731" x2="59250" y2="19731"/>
                        <a14:foregroundMark x1="40917" y1="18161" x2="40917" y2="18161"/>
                        <a14:foregroundMark x1="40583" y1="17601" x2="40583" y2="17601"/>
                        <a14:foregroundMark x1="42250" y1="8520" x2="42250" y2="8520"/>
                        <a14:foregroundMark x1="58667" y1="11211" x2="58667" y2="11211"/>
                        <a14:foregroundMark x1="59083" y1="13453" x2="59083" y2="13453"/>
                        <a14:foregroundMark x1="37917" y1="90471" x2="37917" y2="90471"/>
                        <a14:foregroundMark x1="40667" y1="11211" x2="40667" y2="11211"/>
                        <a14:foregroundMark x1="60500" y1="21973" x2="60500" y2="21973"/>
                        <a14:foregroundMark x1="60500" y1="21973" x2="60500" y2="21973"/>
                        <a14:foregroundMark x1="64250" y1="29933" x2="64250" y2="29933"/>
                        <a14:foregroundMark x1="62917" y1="26682" x2="62917" y2="26682"/>
                        <a14:foregroundMark x1="62167" y1="25224" x2="62167" y2="25224"/>
                        <a14:foregroundMark x1="59917" y1="20291" x2="59917" y2="20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608" y="4713513"/>
            <a:ext cx="3071880" cy="228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5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0C25F9B-5B55-1788-0A4B-DBF0026107A8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85245C15-6391-A0E4-2449-9CABFBA22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C48CE5AE-63EB-1ABB-49CD-1AADB9D14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85A48E8F-56F0-5224-443F-F78F39B26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975080B-1D86-E5F4-431E-C0813C029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CDA5937-E210-D03C-5354-7FE185E6D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03B19998-753B-EA85-DEF1-4C4FF920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51" b="90471" l="10000" r="90000">
                        <a14:foregroundMark x1="45833" y1="8632" x2="44000" y2="52691"/>
                        <a14:foregroundMark x1="51000" y1="29260" x2="50000" y2="52803"/>
                        <a14:foregroundMark x1="41333" y1="27466" x2="41333" y2="41816"/>
                        <a14:foregroundMark x1="56083" y1="31502" x2="50000" y2="56726"/>
                        <a14:foregroundMark x1="50000" y1="56726" x2="50083" y2="57511"/>
                        <a14:foregroundMark x1="51833" y1="26345" x2="54667" y2="29821"/>
                        <a14:foregroundMark x1="58250" y1="12892" x2="57083" y2="18498"/>
                        <a14:foregroundMark x1="48750" y1="3363" x2="48750" y2="3363"/>
                        <a14:foregroundMark x1="42333" y1="9978" x2="41917" y2="17937"/>
                        <a14:foregroundMark x1="41917" y1="17937" x2="42750" y2="21525"/>
                        <a14:foregroundMark x1="40083" y1="23655" x2="38417" y2="30157"/>
                        <a14:foregroundMark x1="59917" y1="24439" x2="61500" y2="27691"/>
                        <a14:foregroundMark x1="59250" y1="19731" x2="59250" y2="19731"/>
                        <a14:foregroundMark x1="40917" y1="18161" x2="40917" y2="18161"/>
                        <a14:foregroundMark x1="40583" y1="17601" x2="40583" y2="17601"/>
                        <a14:foregroundMark x1="42250" y1="8520" x2="42250" y2="8520"/>
                        <a14:foregroundMark x1="58667" y1="11211" x2="58667" y2="11211"/>
                        <a14:foregroundMark x1="59083" y1="13453" x2="59083" y2="13453"/>
                        <a14:foregroundMark x1="37917" y1="90471" x2="37917" y2="90471"/>
                        <a14:foregroundMark x1="40667" y1="11211" x2="40667" y2="11211"/>
                        <a14:foregroundMark x1="60500" y1="21973" x2="60500" y2="21973"/>
                        <a14:foregroundMark x1="60500" y1="21973" x2="60500" y2="21973"/>
                        <a14:foregroundMark x1="64250" y1="29933" x2="64250" y2="29933"/>
                        <a14:foregroundMark x1="62917" y1="26682" x2="62917" y2="26682"/>
                        <a14:foregroundMark x1="62167" y1="25224" x2="62167" y2="25224"/>
                        <a14:foregroundMark x1="59917" y1="20291" x2="59917" y2="20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608" y="4713513"/>
            <a:ext cx="3071880" cy="228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928F54D-2F1D-8751-974D-67079703B6C1}"/>
              </a:ext>
            </a:extLst>
          </p:cNvPr>
          <p:cNvSpPr txBox="1">
            <a:spLocks/>
          </p:cNvSpPr>
          <p:nvPr/>
        </p:nvSpPr>
        <p:spPr>
          <a:xfrm>
            <a:off x="3406877" y="140251"/>
            <a:ext cx="5378245" cy="64633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«Мысли мудрых»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4B1CA49-67BF-8BE4-29C8-6A3612EDDEE0}"/>
              </a:ext>
            </a:extLst>
          </p:cNvPr>
          <p:cNvSpPr txBox="1">
            <a:spLocks/>
          </p:cNvSpPr>
          <p:nvPr/>
        </p:nvSpPr>
        <p:spPr>
          <a:xfrm>
            <a:off x="779228" y="1206918"/>
            <a:ext cx="10477499" cy="169216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Зарытый клад ржавеет и гниёт, лишь в обороте золото растёт.</a:t>
            </a:r>
          </a:p>
          <a:p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AC8BCFC-D5D7-E5C9-B8D0-66FFD83C00B1}"/>
              </a:ext>
            </a:extLst>
          </p:cNvPr>
          <p:cNvSpPr txBox="1">
            <a:spLocks/>
          </p:cNvSpPr>
          <p:nvPr/>
        </p:nvSpPr>
        <p:spPr>
          <a:xfrm>
            <a:off x="1155537" y="3203604"/>
            <a:ext cx="10477499" cy="16921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Шекспир</a:t>
            </a:r>
          </a:p>
          <a:p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B954F94-A418-52BC-405A-1594897C0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11" y="2685540"/>
            <a:ext cx="1614016" cy="22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4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F438508-CD0B-BCB9-8EAD-1F0412709B85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0596545-F5C3-4F88-D851-381B3B138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AF56C548-D131-8A18-49E1-9EAF586B4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EDD3376-378C-3B77-D2F7-1A8269032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6976B4DD-78A9-B3EC-A6AF-5DF932CB7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7196ECC-E676-7717-73F3-F6C271BE3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C3FB8-0651-CE68-FC81-26D552FBB4C1}"/>
              </a:ext>
            </a:extLst>
          </p:cNvPr>
          <p:cNvSpPr txBox="1">
            <a:spLocks/>
          </p:cNvSpPr>
          <p:nvPr/>
        </p:nvSpPr>
        <p:spPr>
          <a:xfrm>
            <a:off x="4849410" y="227337"/>
            <a:ext cx="2493180" cy="64633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«Налоги»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153E7-E025-5F31-818A-57B425A7B74C}"/>
              </a:ext>
            </a:extLst>
          </p:cNvPr>
          <p:cNvSpPr txBox="1"/>
          <p:nvPr/>
        </p:nvSpPr>
        <p:spPr>
          <a:xfrm>
            <a:off x="250372" y="964667"/>
            <a:ext cx="6912430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1.Налог на добавленную стоимость (НДС).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2.Земельный налог.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3.Налог на игорный бизнес.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4.Акцизный налог.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5.Налог на доходы физических лиц.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6.Налог на имущество организаций.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7.Налог на имущество физических лиц.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8.Налог на прибыль предприятий.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9.Налог на добычу полезных ископаемых.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10.Транспортный налог.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11.Водный налог.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12.Государственная пошлина.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6D695-29C8-C363-6177-E1B74E2DDAA8}"/>
              </a:ext>
            </a:extLst>
          </p:cNvPr>
          <p:cNvSpPr txBox="1"/>
          <p:nvPr/>
        </p:nvSpPr>
        <p:spPr>
          <a:xfrm>
            <a:off x="9339941" y="2305615"/>
            <a:ext cx="2601687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Федеральные</a:t>
            </a:r>
          </a:p>
          <a:p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Региональные</a:t>
            </a:r>
          </a:p>
          <a:p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Местные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A1051B7-43C1-1111-D0FD-E5DE68A01682}"/>
              </a:ext>
            </a:extLst>
          </p:cNvPr>
          <p:cNvCxnSpPr>
            <a:cxnSpLocks/>
          </p:cNvCxnSpPr>
          <p:nvPr/>
        </p:nvCxnSpPr>
        <p:spPr>
          <a:xfrm>
            <a:off x="6792686" y="1251857"/>
            <a:ext cx="2481943" cy="1295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DC3CF4E-FA0A-F696-04D0-68B048FBD9AE}"/>
              </a:ext>
            </a:extLst>
          </p:cNvPr>
          <p:cNvCxnSpPr>
            <a:cxnSpLocks/>
          </p:cNvCxnSpPr>
          <p:nvPr/>
        </p:nvCxnSpPr>
        <p:spPr>
          <a:xfrm>
            <a:off x="3374575" y="1657915"/>
            <a:ext cx="6041568" cy="2533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248BE5D-5315-0356-792D-82B5D05E63DA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408718" y="2162456"/>
            <a:ext cx="4931223" cy="1266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F2EC8D1-EC92-BEF8-7810-63F5FB304EB3}"/>
              </a:ext>
            </a:extLst>
          </p:cNvPr>
          <p:cNvCxnSpPr>
            <a:cxnSpLocks/>
          </p:cNvCxnSpPr>
          <p:nvPr/>
        </p:nvCxnSpPr>
        <p:spPr>
          <a:xfrm>
            <a:off x="3265722" y="2540533"/>
            <a:ext cx="6074219" cy="97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576356F-AE35-9B4F-348B-7D1AA0A66AC3}"/>
              </a:ext>
            </a:extLst>
          </p:cNvPr>
          <p:cNvCxnSpPr>
            <a:cxnSpLocks/>
          </p:cNvCxnSpPr>
          <p:nvPr/>
        </p:nvCxnSpPr>
        <p:spPr>
          <a:xfrm flipV="1">
            <a:off x="5736779" y="2679087"/>
            <a:ext cx="3603162" cy="307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AA60FBE-A247-61C9-F34E-D4A4CB39BD7B}"/>
              </a:ext>
            </a:extLst>
          </p:cNvPr>
          <p:cNvCxnSpPr>
            <a:cxnSpLocks/>
          </p:cNvCxnSpPr>
          <p:nvPr/>
        </p:nvCxnSpPr>
        <p:spPr>
          <a:xfrm>
            <a:off x="5774880" y="3433686"/>
            <a:ext cx="3630373" cy="138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843470D-8716-AF46-9E5F-9027ED2ADD40}"/>
              </a:ext>
            </a:extLst>
          </p:cNvPr>
          <p:cNvCxnSpPr>
            <a:cxnSpLocks/>
          </p:cNvCxnSpPr>
          <p:nvPr/>
        </p:nvCxnSpPr>
        <p:spPr>
          <a:xfrm>
            <a:off x="6395359" y="3845302"/>
            <a:ext cx="3009894" cy="497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3E6E9BD-0FFD-6008-D0D5-DEAEC8F31CBD}"/>
              </a:ext>
            </a:extLst>
          </p:cNvPr>
          <p:cNvCxnSpPr>
            <a:cxnSpLocks/>
          </p:cNvCxnSpPr>
          <p:nvPr/>
        </p:nvCxnSpPr>
        <p:spPr>
          <a:xfrm flipV="1">
            <a:off x="5513616" y="2693747"/>
            <a:ext cx="3902527" cy="1555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2ADEA03-03A3-B88E-EF59-C9AA9FD4F017}"/>
              </a:ext>
            </a:extLst>
          </p:cNvPr>
          <p:cNvCxnSpPr>
            <a:cxnSpLocks/>
          </p:cNvCxnSpPr>
          <p:nvPr/>
        </p:nvCxnSpPr>
        <p:spPr>
          <a:xfrm flipV="1">
            <a:off x="6618514" y="2759127"/>
            <a:ext cx="2906482" cy="1936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8108A6A-AE6D-440C-4864-14222DB81CAC}"/>
              </a:ext>
            </a:extLst>
          </p:cNvPr>
          <p:cNvCxnSpPr>
            <a:cxnSpLocks/>
          </p:cNvCxnSpPr>
          <p:nvPr/>
        </p:nvCxnSpPr>
        <p:spPr>
          <a:xfrm flipV="1">
            <a:off x="4106646" y="3589251"/>
            <a:ext cx="5535365" cy="1620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3F0D341-420B-FD53-1295-78D0AFDAA5FB}"/>
              </a:ext>
            </a:extLst>
          </p:cNvPr>
          <p:cNvCxnSpPr>
            <a:cxnSpLocks/>
          </p:cNvCxnSpPr>
          <p:nvPr/>
        </p:nvCxnSpPr>
        <p:spPr>
          <a:xfrm flipV="1">
            <a:off x="3205860" y="2832740"/>
            <a:ext cx="6798111" cy="2727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191D930-E853-62D8-9543-8EDAB664F0E6}"/>
              </a:ext>
            </a:extLst>
          </p:cNvPr>
          <p:cNvCxnSpPr>
            <a:cxnSpLocks/>
          </p:cNvCxnSpPr>
          <p:nvPr/>
        </p:nvCxnSpPr>
        <p:spPr>
          <a:xfrm flipV="1">
            <a:off x="4986847" y="2795728"/>
            <a:ext cx="4655164" cy="32001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4" name="Picture 4">
            <a:extLst>
              <a:ext uri="{FF2B5EF4-FFF2-40B4-BE49-F238E27FC236}">
                <a16:creationId xmlns:a16="http://schemas.microsoft.com/office/drawing/2014/main" id="{8CC69175-41FC-01C9-2C39-11E883B6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00" b="90000" l="10000" r="90000">
                        <a14:foregroundMark x1="51800" y1="7200" x2="51800" y2="7200"/>
                        <a14:foregroundMark x1="49100" y1="87200" x2="49100" y2="8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40" y="4669719"/>
            <a:ext cx="4540360" cy="227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33DFA3B-EE51-3098-CADF-3A2CF6DBB37B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680C1E6C-2436-4804-522E-A36E872C2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F00FFF21-9C65-0640-C20C-FFE4505E8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EA99AA4-C0D0-FACE-A31B-1EC307A76C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FC4E0A2-670E-C1B6-3288-6912EA9A4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3D376ADC-8449-DB2B-F952-1EB767BA7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27187-AC2C-242C-17D1-38D0C6D01DC8}"/>
              </a:ext>
            </a:extLst>
          </p:cNvPr>
          <p:cNvSpPr txBox="1">
            <a:spLocks/>
          </p:cNvSpPr>
          <p:nvPr/>
        </p:nvSpPr>
        <p:spPr>
          <a:xfrm>
            <a:off x="4865738" y="216451"/>
            <a:ext cx="2460523" cy="64633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«Задача»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A3A710E-DCF5-548E-9CCD-E58E0A9FE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4874" r="2009" b="3403"/>
          <a:stretch/>
        </p:blipFill>
        <p:spPr bwMode="auto">
          <a:xfrm>
            <a:off x="881743" y="1381369"/>
            <a:ext cx="3548743" cy="15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B2F2C8D-5560-BE1C-9B63-C2FDA1D995B4}"/>
              </a:ext>
            </a:extLst>
          </p:cNvPr>
          <p:cNvSpPr txBox="1">
            <a:spLocks/>
          </p:cNvSpPr>
          <p:nvPr/>
        </p:nvSpPr>
        <p:spPr>
          <a:xfrm>
            <a:off x="86909" y="2012594"/>
            <a:ext cx="718633" cy="64633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387EED8-88E0-E5FA-488B-30DE2C46F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19421" r="10714" b="17974"/>
          <a:stretch/>
        </p:blipFill>
        <p:spPr bwMode="auto">
          <a:xfrm>
            <a:off x="5016741" y="1381369"/>
            <a:ext cx="3655307" cy="15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B98DA83-5685-B3A0-7396-5509B034241F}"/>
              </a:ext>
            </a:extLst>
          </p:cNvPr>
          <p:cNvSpPr txBox="1">
            <a:spLocks/>
          </p:cNvSpPr>
          <p:nvPr/>
        </p:nvSpPr>
        <p:spPr>
          <a:xfrm>
            <a:off x="4364297" y="2012593"/>
            <a:ext cx="718633" cy="64633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4E06CA2B-620E-D5FF-56E1-BEDF1996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3" y="1207756"/>
            <a:ext cx="1894114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AD09D9A-193C-30B4-CF42-709864192205}"/>
              </a:ext>
            </a:extLst>
          </p:cNvPr>
          <p:cNvSpPr txBox="1">
            <a:spLocks/>
          </p:cNvSpPr>
          <p:nvPr/>
        </p:nvSpPr>
        <p:spPr>
          <a:xfrm>
            <a:off x="8809964" y="1965608"/>
            <a:ext cx="718633" cy="64633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8422A-E97C-1005-82AC-0A1B0BD3317F}"/>
              </a:ext>
            </a:extLst>
          </p:cNvPr>
          <p:cNvSpPr txBox="1"/>
          <p:nvPr/>
        </p:nvSpPr>
        <p:spPr>
          <a:xfrm>
            <a:off x="4873903" y="4078068"/>
            <a:ext cx="618308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11000 + 1100 + 11 = 12111 руб.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9BCB5681-185C-C44B-15E2-3A669D23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542" y="4386006"/>
            <a:ext cx="2024517" cy="247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938D13F-2689-556E-2CDE-9A0E5A8E847E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A66932-2203-E721-068C-D6ABEAD4E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35A19AE-7165-7055-461F-3DB1C117E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B9D5E20-DC40-B396-1A3D-AFC918A48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BDB5F9B-EC98-BA47-103F-A7DD198FA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E6556C2-4834-CA94-0750-1FD53E080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4CC0FBD-12A0-6C01-69C0-76DB31C73C19}"/>
              </a:ext>
            </a:extLst>
          </p:cNvPr>
          <p:cNvGrpSpPr/>
          <p:nvPr/>
        </p:nvGrpSpPr>
        <p:grpSpPr>
          <a:xfrm>
            <a:off x="3351748" y="689548"/>
            <a:ext cx="6206527" cy="5914333"/>
            <a:chOff x="3678320" y="943667"/>
            <a:chExt cx="6206527" cy="5914333"/>
          </a:xfrm>
        </p:grpSpPr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885FAA56-D05D-1213-7066-0108324AE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056" y="3888564"/>
              <a:ext cx="5889791" cy="2969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CEFE188C-2FB1-3FBC-2CBD-88B2DDE7F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0571" y1="71189" x2="25571" y2="80640"/>
                          <a14:foregroundMark x1="65000" y1="77287" x2="64857" y2="833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320" y="943667"/>
              <a:ext cx="5304064" cy="497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634773-E036-7A86-838D-8F3470E22DA1}"/>
              </a:ext>
            </a:extLst>
          </p:cNvPr>
          <p:cNvSpPr txBox="1">
            <a:spLocks/>
          </p:cNvSpPr>
          <p:nvPr/>
        </p:nvSpPr>
        <p:spPr>
          <a:xfrm>
            <a:off x="2732314" y="140251"/>
            <a:ext cx="9154885" cy="19498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«Зашифрованная пословица»</a:t>
            </a:r>
          </a:p>
        </p:txBody>
      </p:sp>
    </p:spTree>
    <p:extLst>
      <p:ext uri="{BB962C8B-B14F-4D97-AF65-F5344CB8AC3E}">
        <p14:creationId xmlns:p14="http://schemas.microsoft.com/office/powerpoint/2010/main" val="203138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42032F7-C520-E25E-8DFA-C9AB1FB77A47}"/>
              </a:ext>
            </a:extLst>
          </p:cNvPr>
          <p:cNvGrpSpPr/>
          <p:nvPr/>
        </p:nvGrpSpPr>
        <p:grpSpPr>
          <a:xfrm>
            <a:off x="71778" y="3506683"/>
            <a:ext cx="6347206" cy="4883331"/>
            <a:chOff x="71778" y="3506683"/>
            <a:chExt cx="6347206" cy="4883331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35A357A1-A52A-88D6-B101-844BB5A7B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00" b="90000" l="4000" r="90000">
                          <a14:foregroundMark x1="28100" y1="5600" x2="28100" y2="5600"/>
                          <a14:foregroundMark x1="53100" y1="1800" x2="53100" y2="1800"/>
                          <a14:foregroundMark x1="8500" y1="70600" x2="8500" y2="70600"/>
                          <a14:foregroundMark x1="4000" y1="73200" x2="4000" y2="73200"/>
                          <a14:backgroundMark x1="9700" y1="45800" x2="9700" y2="45800"/>
                          <a14:backgroundMark x1="8600" y1="54500" x2="7000" y2="66100"/>
                          <a14:backgroundMark x1="81800" y1="52400" x2="81800" y2="70000"/>
                          <a14:backgroundMark x1="73100" y1="55600" x2="73100" y2="55600"/>
                          <a14:backgroundMark x1="73100" y1="55600" x2="72700" y2="6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6977">
              <a:off x="71778" y="3506683"/>
              <a:ext cx="6347206" cy="488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635E7AF-5E4B-9C67-EC54-6851F8E62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957" flipH="1">
              <a:off x="3214048" y="5435483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7E374B6-81D5-D505-3B0E-8A20DEDED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45" y="5817912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C68DB49-812A-990B-3BDA-27FBD33D5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62823">
              <a:off x="-95941" y="5919391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E967D8B-C774-93F5-BD2F-C812C3AFD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" b="98756" l="1200" r="99733">
                          <a14:foregroundMark x1="12467" y1="24178" x2="3200" y2="72533"/>
                          <a14:foregroundMark x1="3200" y1="72533" x2="7067" y2="88000"/>
                          <a14:foregroundMark x1="7067" y1="88000" x2="18400" y2="92622"/>
                          <a14:foregroundMark x1="18400" y1="92622" x2="26200" y2="76000"/>
                          <a14:foregroundMark x1="26200" y1="76000" x2="26400" y2="71556"/>
                          <a14:foregroundMark x1="9000" y1="25867" x2="2200" y2="66133"/>
                          <a14:foregroundMark x1="2200" y1="66133" x2="1733" y2="73244"/>
                          <a14:foregroundMark x1="1200" y1="76444" x2="20600" y2="98933"/>
                          <a14:foregroundMark x1="35267" y1="40089" x2="35267" y2="40089"/>
                          <a14:foregroundMark x1="35267" y1="40089" x2="46200" y2="35556"/>
                          <a14:foregroundMark x1="24400" y1="41600" x2="24400" y2="41600"/>
                          <a14:foregroundMark x1="24400" y1="41600" x2="28933" y2="47378"/>
                          <a14:foregroundMark x1="26933" y1="7022" x2="34733" y2="12089"/>
                          <a14:foregroundMark x1="12267" y1="7733" x2="27867" y2="12800"/>
                          <a14:foregroundMark x1="20800" y1="4356" x2="45467" y2="2400"/>
                          <a14:foregroundMark x1="45467" y1="2400" x2="45667" y2="2400"/>
                          <a14:foregroundMark x1="96467" y1="13511" x2="95733" y2="41333"/>
                          <a14:foregroundMark x1="70467" y1="1156" x2="99733" y2="12533"/>
                          <a14:foregroundMark x1="68667" y1="57778" x2="66133" y2="72089"/>
                          <a14:foregroundMark x1="56333" y1="1156" x2="55067" y2="25867"/>
                          <a14:backgroundMark x1="6467" y1="711" x2="6467" y2="711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82">
              <a:off x="2942533" y="6367146"/>
              <a:ext cx="2502956" cy="1877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634773-E036-7A86-838D-8F3470E22DA1}"/>
              </a:ext>
            </a:extLst>
          </p:cNvPr>
          <p:cNvSpPr txBox="1">
            <a:spLocks/>
          </p:cNvSpPr>
          <p:nvPr/>
        </p:nvSpPr>
        <p:spPr>
          <a:xfrm>
            <a:off x="2732314" y="140251"/>
            <a:ext cx="9154885" cy="19498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«Зашифрованная пословица»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A9824E6-0FB0-260A-F85F-8399286F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0" b="91875" l="10000" r="90000">
                        <a14:foregroundMark x1="71625" y1="4250" x2="75500" y2="6500"/>
                        <a14:foregroundMark x1="45375" y1="90625" x2="56000" y2="9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61" y="647554"/>
            <a:ext cx="4776813" cy="47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45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469</Words>
  <Application>Microsoft Office PowerPoint</Application>
  <PresentationFormat>Широкоэкранный</PresentationFormat>
  <Paragraphs>132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Деловая ига  «Финансовый ринг»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ига  по финансовой грамотности для педагогов</dc:title>
  <dc:creator>Виктор Васин</dc:creator>
  <cp:lastModifiedBy>Виктор Васин</cp:lastModifiedBy>
  <cp:revision>8</cp:revision>
  <dcterms:created xsi:type="dcterms:W3CDTF">2023-02-27T13:06:18Z</dcterms:created>
  <dcterms:modified xsi:type="dcterms:W3CDTF">2023-03-28T11:54:47Z</dcterms:modified>
</cp:coreProperties>
</file>