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6" r:id="rId15"/>
    <p:sldId id="271" r:id="rId16"/>
    <p:sldId id="275" r:id="rId17"/>
    <p:sldId id="277" r:id="rId18"/>
    <p:sldId id="280" r:id="rId19"/>
    <p:sldId id="272" r:id="rId20"/>
    <p:sldId id="278" r:id="rId21"/>
    <p:sldId id="279" r:id="rId22"/>
    <p:sldId id="273" r:id="rId23"/>
    <p:sldId id="274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88F08-84BB-394F-A341-6FDE03F49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396941-1C8B-17F0-387B-ECF1FAF01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245D76-CCBA-7EAC-BE71-E9498C85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E43D-A0FF-40C0-A93E-648DA8FD8E31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7E217-6166-0BF2-19E3-0D64581AE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BCB169-73FF-B5BF-649F-E4E6D3059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EE2B-D8D4-4FF8-A585-457A22476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1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F2892-E417-6024-1A40-BFAD60C23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53AC19-65BE-FC42-4059-F320229CB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E9A708-9736-5FAE-F4F2-B09153C8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E43D-A0FF-40C0-A93E-648DA8FD8E31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A01481-61D0-214B-1DD9-F3604C1ED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AD2828-7D57-1651-B749-30729EFA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EE2B-D8D4-4FF8-A585-457A22476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80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AAF67B-FDC2-DD1A-2B48-1D4326A05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3C2220-0572-2364-9826-FE7BC32EC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A8181-17E6-4382-DA1A-853A0C1F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E43D-A0FF-40C0-A93E-648DA8FD8E31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48EF1-2461-5895-9145-B67AD7B9E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A26F33-325B-93AB-66FA-7F17FB09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EE2B-D8D4-4FF8-A585-457A22476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58F98-E4A7-1802-C107-04A4D09D3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F9083F-7CFF-F4BF-A03D-AC3CB24F8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423504-407C-AF65-E295-60BC4129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E43D-A0FF-40C0-A93E-648DA8FD8E31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E968D1-0FC0-5B26-7B18-A9724EEB7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E7C18-B974-C098-A186-28735E21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EE2B-D8D4-4FF8-A585-457A22476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A368D-F308-64B4-5A5D-E9DD90013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5298A8-9F7C-B7A4-C6C4-2FEE3F7E6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374643-B00A-1244-B4E7-0A2C2CAEB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E43D-A0FF-40C0-A93E-648DA8FD8E31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3B9C99-6380-A853-E9FB-B6097435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A961B8-D07C-9A78-EEA7-7ECA43DFF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EE2B-D8D4-4FF8-A585-457A22476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05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25BF6-8458-F237-1E62-43FC8FED0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2F3C46-75AF-F086-878C-98D45BE69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1707B2-70EC-E5D4-AA9D-79AE866E8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0BE2D6-1ABE-D024-25A2-45D6AEF8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E43D-A0FF-40C0-A93E-648DA8FD8E31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2D8799-B188-A79F-79F5-F70C0D5FC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9CF4D4-59D7-6A85-640E-397AE2644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EE2B-D8D4-4FF8-A585-457A22476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6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2C6C1-6650-335D-4242-965AEC5E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3853B7-FD4E-D18F-689C-68D4BFFDE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BC321F-AB71-D04E-9680-C1317792E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A389E0-BA8C-B5AA-5038-64738CD29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7BF0C3-0DF3-851D-014C-2028DBEF9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C868D0C-6EB6-2BDC-9E91-F446FEB4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E43D-A0FF-40C0-A93E-648DA8FD8E31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88CC65-0655-A76C-E457-B49DD1F36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1E59C1-7974-9BC1-0DDD-84983A8E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EE2B-D8D4-4FF8-A585-457A22476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6B8B7-0E37-2390-DA1E-A318E15D4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84241C-B125-74CC-67DD-0C5B9FC3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E43D-A0FF-40C0-A93E-648DA8FD8E31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A8D8FA-A53F-EB9A-80AD-D11B97D2A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AF7432-8070-E7F6-C60B-3C0FE28D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EE2B-D8D4-4FF8-A585-457A22476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8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EC4E5C-B1E1-61A9-F0D6-7FCC7267A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E43D-A0FF-40C0-A93E-648DA8FD8E31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0214C8-C73F-6215-0ECE-3ED56299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08C7AE-89A1-7FC0-1804-4F6DA29D0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EE2B-D8D4-4FF8-A585-457A22476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99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AC964-2719-573B-B413-390D3DB35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DD4A6-13C4-1B30-6984-8D49D9547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81BA99-15D1-BA36-93E5-94C3DC32F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23AD56-2538-9510-70BB-367C105BF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E43D-A0FF-40C0-A93E-648DA8FD8E31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034C25-8006-5BC5-353D-823DC7B54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C56132-F46F-5DC1-3963-DE6FCA7E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EE2B-D8D4-4FF8-A585-457A22476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6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0BE92-D00A-0633-24C2-E65D00D5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E5B679-B7E0-A175-12F2-BECF98DB4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01C61B-8DED-702A-BBE3-1F2DA73B7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0A0502-B654-4877-B6F1-7FF39B6B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2E43D-A0FF-40C0-A93E-648DA8FD8E31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5FEED4-6A15-EA7B-2E60-CB966AB03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007343-52B4-47DC-796E-F420A892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3EE2B-D8D4-4FF8-A585-457A22476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0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237A2-4965-A368-E806-A3AAC6366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9F2906-A9A5-2CFE-A6BF-9E757A8FC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A6C8F2-7144-8890-D986-C6F33BB20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2E43D-A0FF-40C0-A93E-648DA8FD8E31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E66D67-613E-76F6-1AF2-944D3EA4F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FABA-FDF9-51A0-B2A6-9D73FED67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3EE2B-D8D4-4FF8-A585-457A22476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85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detskiy-sad/raznoe/2021/03/28/doklad-vospitatelya-soobshchenie-iz-opyta-raboty-tema-formirovanie" TargetMode="External"/><Relationship Id="rId2" Type="http://schemas.openxmlformats.org/officeDocument/2006/relationships/hyperlink" Target="https://nsportal.ru/detskii-sad/osnovy-finansovoy-gramotnosti/2021/04/18/znakomstvo-doshkolnikov-s-osnovami-ekonomik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u23svetlogorsk.by/?page_id=3087" TargetMode="External"/><Relationship Id="rId5" Type="http://schemas.openxmlformats.org/officeDocument/2006/relationships/hyperlink" Target="https://www.maam.ru/detskijsad/rasshirenie-predstavlenii-detei-ob-osnovah-yekonomicheskoi-kultury-sredstvami-hudozhestvenoi-literatury-i-razvitija-rechi.html" TargetMode="External"/><Relationship Id="rId4" Type="http://schemas.openxmlformats.org/officeDocument/2006/relationships/hyperlink" Target="https://eduportal44.ru/Manturovo/mant_MDOU3/SiteAssets/SitePages/&#1086;&#1087;&#1099;&#1090;%20&#1088;&#1072;&#1073;&#1086;&#1090;&#1099;/&#1069;&#1082;&#1086;&#1085;&#1086;&#1084;&#1080;&#1095;&#1077;&#1089;&#1082;&#1086;&#1077;%20&#1074;&#1086;&#1089;&#1087;&#1080;&#1090;&#1072;&#1085;&#1080;&#1077;%20&#1089;&#1090;&#1072;&#1088;&#1096;&#1080;&#1093;%20&#1076;&#1086;&#1096;&#1082;&#1086;&#1083;&#1100;&#1085;&#1080;&#1082;&#1086;&#1074;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microsoft.com/office/2007/relationships/hdphoto" Target="../media/hdphoto1.wdp"/><Relationship Id="rId10" Type="http://schemas.openxmlformats.org/officeDocument/2006/relationships/image" Target="../media/image20.jpeg"/><Relationship Id="rId4" Type="http://schemas.openxmlformats.org/officeDocument/2006/relationships/image" Target="../media/image15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0E899-7258-9357-5976-B9AC17B6C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290" y="2237366"/>
            <a:ext cx="10469418" cy="1872660"/>
          </a:xfrm>
        </p:spPr>
        <p:txBody>
          <a:bodyPr>
            <a:no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работы МАДОУ д/с «Улыбка»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у детей старшего дошкольного </a:t>
            </a:r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основ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через художественное слово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7C5FD5-24C7-4C4F-FAD6-50B4EBE47BBA}"/>
              </a:ext>
            </a:extLst>
          </p:cNvPr>
          <p:cNvSpPr txBox="1"/>
          <p:nvPr/>
        </p:nvSpPr>
        <p:spPr>
          <a:xfrm>
            <a:off x="198582" y="120360"/>
            <a:ext cx="11794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«Улыбка» п. Малиновский»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594C2C-EB29-14E0-4CCF-C5E5B689DD20}"/>
              </a:ext>
            </a:extLst>
          </p:cNvPr>
          <p:cNvSpPr txBox="1"/>
          <p:nvPr/>
        </p:nvSpPr>
        <p:spPr>
          <a:xfrm>
            <a:off x="7873139" y="4765348"/>
            <a:ext cx="41202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Соколова Наталия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Викторовна, воспитатель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Титова Валентина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Алексеевна, учитель-логопед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FF1AE3-C085-9BC3-C665-40C8056E75D6}"/>
              </a:ext>
            </a:extLst>
          </p:cNvPr>
          <p:cNvSpPr txBox="1"/>
          <p:nvPr/>
        </p:nvSpPr>
        <p:spPr>
          <a:xfrm>
            <a:off x="5604163" y="6457890"/>
            <a:ext cx="983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</a:t>
            </a:r>
          </a:p>
        </p:txBody>
      </p:sp>
    </p:spTree>
    <p:extLst>
      <p:ext uri="{BB962C8B-B14F-4D97-AF65-F5344CB8AC3E}">
        <p14:creationId xmlns:p14="http://schemas.microsoft.com/office/powerpoint/2010/main" val="3400676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3D33F1-963C-D27E-9D56-3075434CE15E}"/>
              </a:ext>
            </a:extLst>
          </p:cNvPr>
          <p:cNvSpPr txBox="1"/>
          <p:nvPr/>
        </p:nvSpPr>
        <p:spPr>
          <a:xfrm>
            <a:off x="346365" y="226490"/>
            <a:ext cx="11226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Сказки помогающие понять значение таких «экономических» качеств личности, как экономичность, предприимчивость, расчётливость, практичность, хозяйственность, бережливость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1\Downloads\531506170.jpg">
            <a:extLst>
              <a:ext uri="{FF2B5EF4-FFF2-40B4-BE49-F238E27FC236}">
                <a16:creationId xmlns:a16="http://schemas.microsoft.com/office/drawing/2014/main" id="{380217D3-CA5F-BCF9-2E03-AB1A5A69C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0" y="3022973"/>
            <a:ext cx="2777779" cy="3646387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ownloads\132906-800x800.jpg">
            <a:extLst>
              <a:ext uri="{FF2B5EF4-FFF2-40B4-BE49-F238E27FC236}">
                <a16:creationId xmlns:a16="http://schemas.microsoft.com/office/drawing/2014/main" id="{9F16FB8E-9830-F16F-B12A-5D7435666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84" y="3084564"/>
            <a:ext cx="3053443" cy="3523204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ownloads\Мама 2\ИСКАЛИ В СУББОТУ\Сказки обложки (19).jpg">
            <a:extLst>
              <a:ext uri="{FF2B5EF4-FFF2-40B4-BE49-F238E27FC236}">
                <a16:creationId xmlns:a16="http://schemas.microsoft.com/office/drawing/2014/main" id="{35E6C0FA-A7D5-99BE-BE6B-EEE43DB88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15" y="3016184"/>
            <a:ext cx="2550591" cy="3641552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1\Downloads\Мама 2\ИСКАЛИ В СУББОТУ\Сказки обложки (18).jpg">
            <a:extLst>
              <a:ext uri="{FF2B5EF4-FFF2-40B4-BE49-F238E27FC236}">
                <a16:creationId xmlns:a16="http://schemas.microsoft.com/office/drawing/2014/main" id="{4B11349B-3216-9310-AD20-F3EABCD42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075" y="3773897"/>
            <a:ext cx="2985454" cy="2144538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96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9FE2D-319C-86FE-5031-75E7ABDB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942"/>
            <a:ext cx="10515600" cy="1038387"/>
          </a:xfrm>
        </p:spPr>
        <p:txBody>
          <a:bodyPr>
            <a:normAutofit/>
          </a:bodyPr>
          <a:lstStyle/>
          <a:p>
            <a:pPr indent="268288" algn="ctr">
              <a:tabLst>
                <a:tab pos="442913" algn="l"/>
              </a:tabLst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Авторские сказки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92F27E-E582-FDFB-1C4C-324B9AA05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9864"/>
            <a:ext cx="10515600" cy="3230539"/>
          </a:xfrm>
        </p:spPr>
        <p:txBody>
          <a:bodyPr>
            <a:no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Липсиц И. В.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«Удивительные приключения в стране «Экономика»;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Попова Т. Л., Меньшикова О. И.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«Сказка о царице Экономике, злодейке Инфляции, волшебном компьютере и верных друзьях»;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Успенский Э.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«Бизнес Крокодила Гены»;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Котюсова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И. М., Лукьянова Р. С.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«Экономика в сказках и играх: Пособие для воспитателей»;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Кнышова Л. В., Меньшикова О. И., Попова Т. Л.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Экономика для малышей, или Как Миша стал бизнесменом».</a:t>
            </a:r>
          </a:p>
        </p:txBody>
      </p:sp>
    </p:spTree>
    <p:extLst>
      <p:ext uri="{BB962C8B-B14F-4D97-AF65-F5344CB8AC3E}">
        <p14:creationId xmlns:p14="http://schemas.microsoft.com/office/powerpoint/2010/main" val="231920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0C4C8-80A1-F354-4891-7CD6A579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442"/>
            <a:ext cx="10515600" cy="914400"/>
          </a:xfrm>
        </p:spPr>
        <p:txBody>
          <a:bodyPr>
            <a:normAutofit fontScale="90000"/>
          </a:bodyPr>
          <a:lstStyle/>
          <a:p>
            <a:pPr indent="268288"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Пословицы и поговорки об экономике и бережливости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D36B6B-3432-54F0-B615-801E227FA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353"/>
            <a:ext cx="10515600" cy="5284922"/>
          </a:xfrm>
        </p:spPr>
        <p:txBody>
          <a:bodyPr>
            <a:normAutofit lnSpcReduction="10000"/>
          </a:bodyPr>
          <a:lstStyle/>
          <a:p>
            <a:pPr marL="268288" lvl="0" indent="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Пословицы и поговорки о бедных и богатых людях. </a:t>
            </a:r>
          </a:p>
          <a:p>
            <a:pPr marL="268288" lvl="0" indent="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богатстве и бедности.</a:t>
            </a:r>
          </a:p>
          <a:p>
            <a:pPr marL="268288" lvl="0" indent="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Пословицы и поговорки о деньгах, зарплате, купле – продаже, цене.</a:t>
            </a:r>
          </a:p>
          <a:p>
            <a:pPr marL="268288" lvl="0" indent="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Пословицы и поговорки о долге, о рациональности.</a:t>
            </a:r>
          </a:p>
          <a:p>
            <a:pPr marL="268288" lvl="0" indent="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Пословицы и поговорки о лени.</a:t>
            </a:r>
          </a:p>
          <a:p>
            <a:pPr marL="268288" lvl="0" indent="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Пословицы и поговорки о мастерстве, работе и труде.</a:t>
            </a:r>
          </a:p>
          <a:p>
            <a:pPr marL="268288" lvl="0" indent="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Пословицы и поговорки о щедрости и скупости</a:t>
            </a:r>
          </a:p>
          <a:p>
            <a:pPr marL="268288" lvl="0" indent="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Пословицы и поговорки о товаре.</a:t>
            </a:r>
          </a:p>
          <a:p>
            <a:pPr marL="268288" lvl="0" indent="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Пословицы и поговорки о торговле.</a:t>
            </a:r>
          </a:p>
          <a:p>
            <a:pPr marL="268288" lvl="0" indent="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Пословицы и поговорки об экономности.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745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115A4-5A8C-8AF5-A751-0DCAD73BE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3418"/>
            <a:ext cx="10661073" cy="693161"/>
          </a:xfrm>
        </p:spPr>
        <p:txBody>
          <a:bodyPr>
            <a:noAutofit/>
          </a:bodyPr>
          <a:lstStyle/>
          <a:p>
            <a:pPr indent="268288" algn="ctr">
              <a:tabLst>
                <a:tab pos="0" algn="l"/>
              </a:tabLs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формирования у дошкольников экономически представлений нами используются следующие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методы: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E410F-FB16-B8CF-A89B-77BFA9378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6579"/>
            <a:ext cx="10739034" cy="1424628"/>
          </a:xfrm>
        </p:spPr>
        <p:txBody>
          <a:bodyPr>
            <a:normAutofit/>
          </a:bodyPr>
          <a:lstStyle/>
          <a:p>
            <a:pPr marL="268288" indent="0" algn="just">
              <a:buFont typeface="Wingdings" panose="05000000000000000000" pitchFamily="2" charset="2"/>
              <a:buChar char="Ø"/>
              <a:tabLst>
                <a:tab pos="534988" algn="l"/>
              </a:tabLst>
            </a:pPr>
            <a:endParaRPr lang="ru-RU" sz="3200" b="1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68288" indent="0" algn="ctr">
              <a:buFont typeface="Wingdings" panose="05000000000000000000" pitchFamily="2" charset="2"/>
              <a:buChar char="Ø"/>
              <a:tabLst>
                <a:tab pos="534988" algn="l"/>
              </a:tabLs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Словесные методы</a:t>
            </a:r>
            <a:endParaRPr lang="ru-RU" sz="3200" b="1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073F956-157F-BDC7-016F-00783E245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7" t="11517" r="5999"/>
          <a:stretch/>
        </p:blipFill>
        <p:spPr bwMode="auto">
          <a:xfrm>
            <a:off x="2543217" y="2519510"/>
            <a:ext cx="7298207" cy="4024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388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2342642-BAEC-384D-E194-3814CF8AD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4" t="14474" r="9738"/>
          <a:stretch/>
        </p:blipFill>
        <p:spPr bwMode="auto">
          <a:xfrm>
            <a:off x="200492" y="538382"/>
            <a:ext cx="5838856" cy="3630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07E046E-D72C-9915-3206-AF5ACC6FC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0" r="5823"/>
          <a:stretch/>
        </p:blipFill>
        <p:spPr bwMode="auto">
          <a:xfrm>
            <a:off x="6039348" y="3068665"/>
            <a:ext cx="5956341" cy="3612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363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extLst>
              <a:ext uri="{FF2B5EF4-FFF2-40B4-BE49-F238E27FC236}">
                <a16:creationId xmlns:a16="http://schemas.microsoft.com/office/drawing/2014/main" id="{23AA7761-3632-6B91-99CC-E755EB9F4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73" y="2100378"/>
            <a:ext cx="6243124" cy="4658886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9485A295-D648-BB3F-2E64-C1E15CE79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r="3409"/>
          <a:stretch/>
        </p:blipFill>
        <p:spPr bwMode="auto">
          <a:xfrm>
            <a:off x="128133" y="124703"/>
            <a:ext cx="6503099" cy="3951351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985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FF8DCD20-D444-F40E-C650-E203467A91E6}"/>
              </a:ext>
            </a:extLst>
          </p:cNvPr>
          <p:cNvSpPr txBox="1">
            <a:spLocks/>
          </p:cNvSpPr>
          <p:nvPr/>
        </p:nvSpPr>
        <p:spPr>
          <a:xfrm>
            <a:off x="411687" y="348612"/>
            <a:ext cx="11258537" cy="5075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0" algn="ctr">
              <a:buFont typeface="Wingdings" panose="05000000000000000000" pitchFamily="2" charset="2"/>
              <a:buChar char="Ø"/>
              <a:tabLst>
                <a:tab pos="534988" algn="l"/>
              </a:tabLst>
            </a:pP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Метод наглядности</a:t>
            </a:r>
            <a:endParaRPr lang="ru-RU" sz="3600" b="1" i="1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21024BA7-0D79-1A4C-70DA-964E66E0F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7" t="15372"/>
          <a:stretch/>
        </p:blipFill>
        <p:spPr bwMode="auto">
          <a:xfrm>
            <a:off x="40615" y="1830834"/>
            <a:ext cx="5204084" cy="3702061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1E6BBE1-20A2-CA86-EB85-9D3F9B249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8" t="9903" b="24934"/>
          <a:stretch/>
        </p:blipFill>
        <p:spPr bwMode="auto">
          <a:xfrm>
            <a:off x="5379338" y="2032311"/>
            <a:ext cx="6589264" cy="3299105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246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:a16="http://schemas.microsoft.com/office/drawing/2014/main" id="{C9DEFBEA-E475-CAF7-F3F6-24CD688B9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43" y="310682"/>
            <a:ext cx="6074991" cy="3417183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9A029E2-74EF-AC20-A140-EAA5EA50F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93" y="2216267"/>
            <a:ext cx="5532895" cy="4373670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701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3818DFF-1718-DAD5-0D4F-24619AFC0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25724" r="3939"/>
          <a:stretch/>
        </p:blipFill>
        <p:spPr bwMode="auto">
          <a:xfrm>
            <a:off x="120072" y="83126"/>
            <a:ext cx="6253766" cy="3740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12E47AE-004A-07DD-597E-5D43E69CE2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0" r="1894"/>
          <a:stretch/>
        </p:blipFill>
        <p:spPr bwMode="auto">
          <a:xfrm>
            <a:off x="4969164" y="3198681"/>
            <a:ext cx="7102764" cy="3474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328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B3CC6A56-08A5-3FDB-2A40-458D212F3DE7}"/>
              </a:ext>
            </a:extLst>
          </p:cNvPr>
          <p:cNvSpPr txBox="1">
            <a:spLocks/>
          </p:cNvSpPr>
          <p:nvPr/>
        </p:nvSpPr>
        <p:spPr>
          <a:xfrm>
            <a:off x="476459" y="312560"/>
            <a:ext cx="11069778" cy="51680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0" algn="ctr">
              <a:buFont typeface="Wingdings" panose="05000000000000000000" pitchFamily="2" charset="2"/>
              <a:buChar char="Ø"/>
              <a:tabLst>
                <a:tab pos="534988" algn="l"/>
              </a:tabLst>
            </a:pPr>
            <a:r>
              <a:rPr lang="ru-RU" sz="36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 инсценирования</a:t>
            </a:r>
            <a:r>
              <a:rPr lang="ru-RU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600" b="1" dirty="0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B2FFDA3E-A3F3-C710-833E-7B02EFCCF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3"/>
          <a:stretch/>
        </p:blipFill>
        <p:spPr bwMode="auto">
          <a:xfrm>
            <a:off x="197892" y="2386382"/>
            <a:ext cx="5916572" cy="4121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8FB6D5A6-1D84-5CE7-2F6E-45CC0BA8A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3"/>
          <a:stretch/>
        </p:blipFill>
        <p:spPr bwMode="auto">
          <a:xfrm>
            <a:off x="6114464" y="1030840"/>
            <a:ext cx="5958715" cy="3564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65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7471833-01F9-97F6-EEDC-11059FE53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7424"/>
            <a:ext cx="10515600" cy="576536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4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«…лучше обеспечить минимум экономической грамотности на этом этапе жизни, чем бороться против стихийно полученной экономической грамотности в дальнейший период жизни».</a:t>
            </a:r>
            <a:endParaRPr lang="ru-RU" sz="4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 П. </a:t>
            </a:r>
            <a:r>
              <a:rPr lang="ru-RU" sz="3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Кураков</a:t>
            </a:r>
            <a:endParaRPr lang="ru-RU" sz="3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267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E557BEC-0401-23DE-C61F-9DBF2AB68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129" y="2026863"/>
            <a:ext cx="6085396" cy="4564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9485A295-D648-BB3F-2E64-C1E15CE79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r="3409"/>
          <a:stretch/>
        </p:blipFill>
        <p:spPr bwMode="auto">
          <a:xfrm>
            <a:off x="148826" y="353405"/>
            <a:ext cx="5725303" cy="3478754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962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81ED884-E1E6-C480-B281-95E71CD37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261" y="296926"/>
            <a:ext cx="8398660" cy="6298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653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03AE7-7922-24BC-4002-8DA3F71BF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472"/>
            <a:ext cx="10515600" cy="774914"/>
          </a:xfrm>
        </p:spPr>
        <p:txBody>
          <a:bodyPr>
            <a:normAutofit/>
          </a:bodyPr>
          <a:lstStyle/>
          <a:p>
            <a:pPr indent="360363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Используемые источники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727F3C-D9CE-2F85-86A8-C7D8E71C6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61" y="883404"/>
            <a:ext cx="11484244" cy="4953974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Экономическое воспитание дошкольников. Примерная парциальная программа дошкольного образования, Шатова А.Д., Аксенова Ю.А., М., 2019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Сборник демонстрационных материалов,  Шатова А.Д., Аксенова Ю.А., М., 2019</a:t>
            </a: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Интернет-ресурсы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Вашифинансы.рф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финзнайка.рф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монеткины.рф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https://nsportal.ru/detskii-sad/osnovy-finansovoy-gramotnosti/2021/04/18/znakomstvo-doshkolnikov-s-osnovami-ekonomiki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https://nsportal.ru/detskiy-sad/raznoe/2021/03/28/doklad-vospitatelya-soobshchenie-iz-opyta-raboty-tema-formirovanie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https://eduportal44.ru/Manturovo/mant_MDOU3/SiteAssets/SitePages/опыт%20работы/Экономическое%20воспитание%20старших%20дошкольников.pdf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https://www.maam.ru/detskijsad/rasshirenie-predstavlenii-detei-ob-osnovah-yekonomicheskoi-kultury-sredstvami-hudozhestvenoi-literatury-i-razvitija-rechi.html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http://du23svetlogorsk.by/?page_id=3087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8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3BB6E-EA9C-89B8-A303-0E12D0E57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8480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89BFB-D074-6C42-FB04-ED3A63C77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2922"/>
            <a:ext cx="10515600" cy="1199439"/>
          </a:xfrm>
        </p:spPr>
        <p:txBody>
          <a:bodyPr anchor="ctr">
            <a:normAutofit/>
          </a:bodyPr>
          <a:lstStyle/>
          <a:p>
            <a:pPr indent="268288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70CD58-FA2D-5FA7-AC7B-AB40E2FFD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2361"/>
            <a:ext cx="10515600" cy="4550432"/>
          </a:xfrm>
        </p:spPr>
        <p:txBody>
          <a:bodyPr>
            <a:normAutofit/>
          </a:bodyPr>
          <a:lstStyle/>
          <a:p>
            <a:pPr marL="0" indent="268288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дошкольный возраст является благоприятным периодом для начала работы по экономическому воспитанию дошкольников, так как именно в этот период дети начинают осознавать и оценивать такие экономические понятия, как «выгодно – невыгодно», «дорого - дешево», «честно – нечестно». 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6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75087-54A8-10F1-3DF9-CF761AFBA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939"/>
            <a:ext cx="10698018" cy="759417"/>
          </a:xfrm>
        </p:spPr>
        <p:txBody>
          <a:bodyPr>
            <a:noAutofit/>
          </a:bodyPr>
          <a:lstStyle/>
          <a:p>
            <a:pPr indent="360363"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экономического образования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C01ED6-73AB-A5FB-91B8-14B78FE0C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2855"/>
            <a:ext cx="10698018" cy="53004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92075" algn="l"/>
                <a:tab pos="176213" algn="l"/>
                <a:tab pos="360363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образование включает в себя две части: экономическое воспитание и экономическое обучение – и выполняет следующие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65125" indent="-36512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92075" algn="l"/>
                <a:tab pos="176213" algn="l"/>
                <a:tab pos="360363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– ознакомление с элементарными экономическими знаниями, терминами и понятиями;</a:t>
            </a:r>
          </a:p>
          <a:p>
            <a:pPr marL="365125" indent="-36512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92075" algn="l"/>
                <a:tab pos="176213" algn="l"/>
                <a:tab pos="360363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Развивающую – содействие формированию разумных потребностей, желанию соотносить личные запросы с возможностями семьи;</a:t>
            </a:r>
          </a:p>
          <a:p>
            <a:pPr marL="365125" indent="-365125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92075" algn="l"/>
                <a:tab pos="176213" algn="l"/>
                <a:tab pos="360363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Воспитательную – формирование аккуратности, бережливости, ответственности, предприимчивости и т.д.</a:t>
            </a:r>
          </a:p>
        </p:txBody>
      </p:sp>
    </p:spTree>
    <p:extLst>
      <p:ext uri="{BB962C8B-B14F-4D97-AF65-F5344CB8AC3E}">
        <p14:creationId xmlns:p14="http://schemas.microsoft.com/office/powerpoint/2010/main" val="248498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6875E-CD24-8685-59CD-BA086664B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11444"/>
            <a:ext cx="10679545" cy="1053885"/>
          </a:xfrm>
        </p:spPr>
        <p:txBody>
          <a:bodyPr anchor="t">
            <a:noAutofit/>
          </a:bodyPr>
          <a:lstStyle/>
          <a:p>
            <a:pPr indent="360363" algn="ctr"/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работы с художественным произведением экономического содержания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ECEFA8-EA4C-CDA9-9939-D6C2C9916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42820"/>
            <a:ext cx="10679545" cy="5036949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ru-RU" sz="3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этап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подбор литературных произведений, наглядного материала.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3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этап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– знакомство детей с литературными произведениями.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3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этап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формирование у детей умения высказывать оценочные суждения о поступках героев с «экономических» позиций.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3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 этап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творческое применение экономических знаний и средств в театральной и самостоятельной деятельности детей.</a:t>
            </a:r>
          </a:p>
        </p:txBody>
      </p:sp>
    </p:spTree>
    <p:extLst>
      <p:ext uri="{BB962C8B-B14F-4D97-AF65-F5344CB8AC3E}">
        <p14:creationId xmlns:p14="http://schemas.microsoft.com/office/powerpoint/2010/main" val="3340793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C4A832-F08D-9145-E1B5-339849EB4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09" y="264679"/>
            <a:ext cx="10515600" cy="7236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казки раскрывающие потребности (в производстве и потреблении товара, их сбыте, распределении) и возможности их удовлетворения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1\Downloads\1017862788.jpg">
            <a:extLst>
              <a:ext uri="{FF2B5EF4-FFF2-40B4-BE49-F238E27FC236}">
                <a16:creationId xmlns:a16="http://schemas.microsoft.com/office/drawing/2014/main" id="{C7EEB6EB-7A3A-D968-28CF-91D42B76D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174" y="1648474"/>
            <a:ext cx="1656184" cy="2245674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1\Downloads\Мама 2\ИСКАЛИ В СУББОТУ\Сказки обложки (3).jpg">
            <a:extLst>
              <a:ext uri="{FF2B5EF4-FFF2-40B4-BE49-F238E27FC236}">
                <a16:creationId xmlns:a16="http://schemas.microsoft.com/office/drawing/2014/main" id="{96E064E6-5C7E-E711-5699-C2D092483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21" y="4580451"/>
            <a:ext cx="1763446" cy="2180084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ownloads\Мама 2\ИСКАЛИ В СУББОТУ\Сказки обложки (12).jpg">
            <a:extLst>
              <a:ext uri="{FF2B5EF4-FFF2-40B4-BE49-F238E27FC236}">
                <a16:creationId xmlns:a16="http://schemas.microsoft.com/office/drawing/2014/main" id="{6CF77A7C-5459-28BE-C6EE-F6008317A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12" y="1169929"/>
            <a:ext cx="1691370" cy="2305462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1\Downloads\Мама 2\ИСКАЛИ В СУББОТУ\Сказки обложки (11).jpg">
            <a:extLst>
              <a:ext uri="{FF2B5EF4-FFF2-40B4-BE49-F238E27FC236}">
                <a16:creationId xmlns:a16="http://schemas.microsoft.com/office/drawing/2014/main" id="{2B148069-1425-FE60-5369-BE2BFC9D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289" y="3068283"/>
            <a:ext cx="2137126" cy="1512168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1\Downloads\Мама 2\ИСКАЛИ В СУББОТУ\Сказки обложки (14).jpg">
            <a:extLst>
              <a:ext uri="{FF2B5EF4-FFF2-40B4-BE49-F238E27FC236}">
                <a16:creationId xmlns:a16="http://schemas.microsoft.com/office/drawing/2014/main" id="{D067083B-74C6-1F9C-784D-52444EDEE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12" y="3316256"/>
            <a:ext cx="2125054" cy="1512168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1\Downloads\Мама 2\ИСКАЛИ В СУББОТУ\Сказки обложки (13).jpg">
            <a:extLst>
              <a:ext uri="{FF2B5EF4-FFF2-40B4-BE49-F238E27FC236}">
                <a16:creationId xmlns:a16="http://schemas.microsoft.com/office/drawing/2014/main" id="{1CCC2E8C-6351-4B6F-B4DA-A2D927AB9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85" y="4699527"/>
            <a:ext cx="1528350" cy="2065338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1\Downloads\30473c6388043ef01f4fdf3fa295e64e.jpg">
            <a:extLst>
              <a:ext uri="{FF2B5EF4-FFF2-40B4-BE49-F238E27FC236}">
                <a16:creationId xmlns:a16="http://schemas.microsoft.com/office/drawing/2014/main" id="{F59EACBC-ED76-D4D6-2876-6EDE7BDBF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289" y="4699527"/>
            <a:ext cx="1641935" cy="2061008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1\Downloads\217076_1.jpeg">
            <a:extLst>
              <a:ext uri="{FF2B5EF4-FFF2-40B4-BE49-F238E27FC236}">
                <a16:creationId xmlns:a16="http://schemas.microsoft.com/office/drawing/2014/main" id="{C68E06A8-392A-0DC8-3C63-E880E7E24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5" y="1485844"/>
            <a:ext cx="1512169" cy="2065338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1\Downloads\1014200622.jpg">
            <a:extLst>
              <a:ext uri="{FF2B5EF4-FFF2-40B4-BE49-F238E27FC236}">
                <a16:creationId xmlns:a16="http://schemas.microsoft.com/office/drawing/2014/main" id="{2A75B718-0244-A3F8-377E-656377BAC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565" y="1050683"/>
            <a:ext cx="1363700" cy="2061008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\Downloads\hqdefault.jpg">
            <a:extLst>
              <a:ext uri="{FF2B5EF4-FFF2-40B4-BE49-F238E27FC236}">
                <a16:creationId xmlns:a16="http://schemas.microsoft.com/office/drawing/2014/main" id="{C6415244-BD37-6B12-594F-6FCADF4DD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38" y="4381300"/>
            <a:ext cx="1525151" cy="2379235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1\Downloads\Мама 2\ИСКАЛИ В СУББОТУ\Сказки обложки (22).jpg">
            <a:extLst>
              <a:ext uri="{FF2B5EF4-FFF2-40B4-BE49-F238E27FC236}">
                <a16:creationId xmlns:a16="http://schemas.microsoft.com/office/drawing/2014/main" id="{5F586699-EA9D-6696-F9E0-72B89D876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900" y="2518513"/>
            <a:ext cx="1800200" cy="2608985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0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86851544-B9A9-DFC9-A4F2-E236519C54C9}"/>
              </a:ext>
            </a:extLst>
          </p:cNvPr>
          <p:cNvSpPr txBox="1">
            <a:spLocks/>
          </p:cNvSpPr>
          <p:nvPr/>
        </p:nvSpPr>
        <p:spPr>
          <a:xfrm>
            <a:off x="376384" y="264675"/>
            <a:ext cx="3973945" cy="7236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Сказки отражающие труд людей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1\Downloads\74864_html_4c2331ea.jpg">
            <a:extLst>
              <a:ext uri="{FF2B5EF4-FFF2-40B4-BE49-F238E27FC236}">
                <a16:creationId xmlns:a16="http://schemas.microsoft.com/office/drawing/2014/main" id="{91B2ADC5-4858-7176-4EFA-CD420623B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25" y="338869"/>
            <a:ext cx="2151787" cy="2485621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1\Downloads\Мама 2\ИСКАЛИ В СУББОТУ\Сказки обложки (7).jpg">
            <a:extLst>
              <a:ext uri="{FF2B5EF4-FFF2-40B4-BE49-F238E27FC236}">
                <a16:creationId xmlns:a16="http://schemas.microsoft.com/office/drawing/2014/main" id="{E62E8117-2467-E81F-1C76-7B3E46A8A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3" y="1302450"/>
            <a:ext cx="1939185" cy="2360748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1\Downloads\Мама 2\ИСКАЛИ В СУББОТУ\Сказки обложки (10).jpg">
            <a:extLst>
              <a:ext uri="{FF2B5EF4-FFF2-40B4-BE49-F238E27FC236}">
                <a16:creationId xmlns:a16="http://schemas.microsoft.com/office/drawing/2014/main" id="{29E102C3-E696-ADBD-EF14-7AD4E5D4C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475" y="2061876"/>
            <a:ext cx="1691767" cy="2454802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1\Downloads\Мама 2\ИСКАЛИ В СУББОТУ\Сказки обложки (9).jpg">
            <a:extLst>
              <a:ext uri="{FF2B5EF4-FFF2-40B4-BE49-F238E27FC236}">
                <a16:creationId xmlns:a16="http://schemas.microsoft.com/office/drawing/2014/main" id="{EC7B6302-3D62-5857-C943-E1FBC62BC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195" y="2049826"/>
            <a:ext cx="1998150" cy="2466852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1\Downloads\Мама 2\ИСКАЛИ В СУББОТУ\Сказки обложки (2).jpg">
            <a:extLst>
              <a:ext uri="{FF2B5EF4-FFF2-40B4-BE49-F238E27FC236}">
                <a16:creationId xmlns:a16="http://schemas.microsoft.com/office/drawing/2014/main" id="{09AC3954-5F10-8CE3-1C9E-565688115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56" y="4672344"/>
            <a:ext cx="2803022" cy="1987047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1\Downloads\Мама 2\ИСКАЛИ В СУББОТУ\Сказки обложки (8).jpg">
            <a:extLst>
              <a:ext uri="{FF2B5EF4-FFF2-40B4-BE49-F238E27FC236}">
                <a16:creationId xmlns:a16="http://schemas.microsoft.com/office/drawing/2014/main" id="{4F7B7E5D-07E8-5B70-D323-DC88C8DE4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557" y="4672344"/>
            <a:ext cx="2649397" cy="1987047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1\Downloads\Мама 2\ИСКАЛИ В СУББОТУ\Сказки обложки (6).jpg">
            <a:extLst>
              <a:ext uri="{FF2B5EF4-FFF2-40B4-BE49-F238E27FC236}">
                <a16:creationId xmlns:a16="http://schemas.microsoft.com/office/drawing/2014/main" id="{BED4F17E-F595-AE1D-34C8-8A0B9C505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402" y="844270"/>
            <a:ext cx="1815105" cy="2360748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1\Downloads\maxresdefault.jpg">
            <a:extLst>
              <a:ext uri="{FF2B5EF4-FFF2-40B4-BE49-F238E27FC236}">
                <a16:creationId xmlns:a16="http://schemas.microsoft.com/office/drawing/2014/main" id="{CFE5BA29-4192-BB2D-DCED-FF7057AB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05" y="4812605"/>
            <a:ext cx="3033825" cy="1706526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1\Downloads\img2.jpg">
            <a:extLst>
              <a:ext uri="{FF2B5EF4-FFF2-40B4-BE49-F238E27FC236}">
                <a16:creationId xmlns:a16="http://schemas.microsoft.com/office/drawing/2014/main" id="{5ED8DB36-5E6A-05AC-E23A-DA0B6617E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48" y="2932502"/>
            <a:ext cx="2189890" cy="1584176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D192DE-A8EE-7ED0-5A28-CDAB7EF1EB5D}"/>
              </a:ext>
            </a:extLst>
          </p:cNvPr>
          <p:cNvSpPr txBox="1"/>
          <p:nvPr/>
        </p:nvSpPr>
        <p:spPr>
          <a:xfrm>
            <a:off x="369453" y="235635"/>
            <a:ext cx="101507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казки показывающие быт, традиции народа, особенности ведения народного хозяйства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BA7DFC-476B-36A5-440E-F312B4CFD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7"/>
          <a:stretch/>
        </p:blipFill>
        <p:spPr bwMode="auto">
          <a:xfrm>
            <a:off x="1480431" y="1189742"/>
            <a:ext cx="2095598" cy="2892713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9840D1F-A3B2-3B86-A4C8-333B6F8A3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53" y="4178089"/>
            <a:ext cx="3102927" cy="2337747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FDB3E5F-E067-99C9-05A1-AEEFA40B5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401" y="4177005"/>
            <a:ext cx="3102927" cy="2338831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4B8F26D-BAEA-3B97-DEDF-389833EB1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"/>
          <a:stretch/>
        </p:blipFill>
        <p:spPr bwMode="auto">
          <a:xfrm>
            <a:off x="5048200" y="1182280"/>
            <a:ext cx="2095598" cy="2900175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171B86D-2584-6452-C5E9-BF72D08E0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" t="1482" r="1616" b="1953"/>
          <a:stretch/>
        </p:blipFill>
        <p:spPr bwMode="auto">
          <a:xfrm>
            <a:off x="4521199" y="4178089"/>
            <a:ext cx="3149601" cy="2337747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A0D03C2-ACC6-1BBD-0357-D7C8D8162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r="21394"/>
          <a:stretch/>
        </p:blipFill>
        <p:spPr bwMode="auto">
          <a:xfrm>
            <a:off x="8708457" y="1169632"/>
            <a:ext cx="2240814" cy="2912823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82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465CF6-B557-9ED9-50D5-36AC1D1D42D6}"/>
              </a:ext>
            </a:extLst>
          </p:cNvPr>
          <p:cNvSpPr txBox="1"/>
          <p:nvPr/>
        </p:nvSpPr>
        <p:spPr>
          <a:xfrm>
            <a:off x="350980" y="235680"/>
            <a:ext cx="10871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Сказки знакомящие с понятиями «деньги», «доходы», «расходы», экономическими категориями: распределение, обмен, производство: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1\Downloads\1016564844.jpg">
            <a:extLst>
              <a:ext uri="{FF2B5EF4-FFF2-40B4-BE49-F238E27FC236}">
                <a16:creationId xmlns:a16="http://schemas.microsoft.com/office/drawing/2014/main" id="{BFFFD3AB-DBC9-7910-7583-B9EBBFE6F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14" y="2377728"/>
            <a:ext cx="1921461" cy="2447731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1\Downloads\Мама 2\ИСКАЛИ В СУББОТУ\Сказки обложки (1).jpeg">
            <a:extLst>
              <a:ext uri="{FF2B5EF4-FFF2-40B4-BE49-F238E27FC236}">
                <a16:creationId xmlns:a16="http://schemas.microsoft.com/office/drawing/2014/main" id="{3798F028-B20E-FB4A-1D8F-B1558CB68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079" y="3575374"/>
            <a:ext cx="1893842" cy="2766904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ownloads\Мама 2\ИСКАЛИ В СУББОТУ\Сказки обложки (15).jpg">
            <a:extLst>
              <a:ext uri="{FF2B5EF4-FFF2-40B4-BE49-F238E27FC236}">
                <a16:creationId xmlns:a16="http://schemas.microsoft.com/office/drawing/2014/main" id="{5EB11A5E-5B74-E0FC-7585-A8F534918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"/>
          <a:stretch/>
        </p:blipFill>
        <p:spPr bwMode="auto">
          <a:xfrm>
            <a:off x="2685755" y="1153863"/>
            <a:ext cx="1843553" cy="2447731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\Downloads\46314000.jpg">
            <a:extLst>
              <a:ext uri="{FF2B5EF4-FFF2-40B4-BE49-F238E27FC236}">
                <a16:creationId xmlns:a16="http://schemas.microsoft.com/office/drawing/2014/main" id="{D6C8F3C5-01AA-101E-2033-0270C4675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"/>
          <a:stretch/>
        </p:blipFill>
        <p:spPr bwMode="auto">
          <a:xfrm>
            <a:off x="7251297" y="1153863"/>
            <a:ext cx="1887550" cy="2447731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1\Downloads\Мама 2\ИСКАЛИ В СУББОТУ\Сказки обложки (1).jpg">
            <a:extLst>
              <a:ext uri="{FF2B5EF4-FFF2-40B4-BE49-F238E27FC236}">
                <a16:creationId xmlns:a16="http://schemas.microsoft.com/office/drawing/2014/main" id="{2F772AEE-23CB-B2D8-EAC8-FC2013D5A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782" y="2351508"/>
            <a:ext cx="1987741" cy="2447731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1\Downloads\Мама 2\ИСКАЛИ В СУББОТУ\Сказки обложки (17).jpg">
            <a:extLst>
              <a:ext uri="{FF2B5EF4-FFF2-40B4-BE49-F238E27FC236}">
                <a16:creationId xmlns:a16="http://schemas.microsoft.com/office/drawing/2014/main" id="{C4B96E3C-864C-0915-A8D3-23272FAEF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450" y="3575374"/>
            <a:ext cx="2111683" cy="2766904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1\Downloads\Мама 2\ИСКАЛИ В СУББОТУ\Сказки обложки (16).jpg">
            <a:extLst>
              <a:ext uri="{FF2B5EF4-FFF2-40B4-BE49-F238E27FC236}">
                <a16:creationId xmlns:a16="http://schemas.microsoft.com/office/drawing/2014/main" id="{88EF2781-A598-204C-84D3-0A673368B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14" y="3601594"/>
            <a:ext cx="2152036" cy="2774263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906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571</Words>
  <Application>Microsoft Office PowerPoint</Application>
  <PresentationFormat>Широкоэкранный</PresentationFormat>
  <Paragraphs>58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Тема Office</vt:lpstr>
      <vt:lpstr>Опыт работы МАДОУ д/с «Улыбка» по теме «Воспитание у детей старшего дошкольного возраста основ финансовой грамотности через художественное слово»</vt:lpstr>
      <vt:lpstr>Презентация PowerPoint</vt:lpstr>
      <vt:lpstr>Актуальность</vt:lpstr>
      <vt:lpstr>Функции экономического образования</vt:lpstr>
      <vt:lpstr>Этапы работы с художественным произведением экономического содержания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Авторские сказки</vt:lpstr>
      <vt:lpstr>Пословицы и поговорки об экономике и бережливости</vt:lpstr>
      <vt:lpstr>В процессе формирования у дошкольников экономически представлений нами используются следующие методы: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источники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МАДОУ д/с «Улыбка» по теме «Формирование экономических представлений  у детей старшего дошкольного возраста через художественное слово»</dc:title>
  <dc:creator>Анастасия Галиева</dc:creator>
  <cp:lastModifiedBy>Пользователь</cp:lastModifiedBy>
  <cp:revision>11</cp:revision>
  <dcterms:created xsi:type="dcterms:W3CDTF">2023-03-21T12:04:18Z</dcterms:created>
  <dcterms:modified xsi:type="dcterms:W3CDTF">2023-03-29T05:49:38Z</dcterms:modified>
</cp:coreProperties>
</file>